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Default Extension="jpeg" ContentType="image/jpeg"/>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6"/>
  </p:notesMasterIdLst>
  <p:sldIdLst>
    <p:sldId id="256" r:id="rId2"/>
    <p:sldId id="257" r:id="rId3"/>
    <p:sldId id="258" r:id="rId4"/>
    <p:sldId id="259" r:id="rId5"/>
    <p:sldId id="260" r:id="rId6"/>
    <p:sldId id="261" r:id="rId7"/>
    <p:sldId id="263" r:id="rId8"/>
    <p:sldId id="264" r:id="rId9"/>
    <p:sldId id="265" r:id="rId10"/>
    <p:sldId id="266" r:id="rId11"/>
    <p:sldId id="287" r:id="rId12"/>
    <p:sldId id="272" r:id="rId13"/>
    <p:sldId id="273" r:id="rId14"/>
    <p:sldId id="274" r:id="rId15"/>
    <p:sldId id="279" r:id="rId16"/>
    <p:sldId id="282" r:id="rId17"/>
    <p:sldId id="291" r:id="rId18"/>
    <p:sldId id="294" r:id="rId19"/>
    <p:sldId id="293" r:id="rId20"/>
    <p:sldId id="292" r:id="rId21"/>
    <p:sldId id="281" r:id="rId22"/>
    <p:sldId id="286" r:id="rId23"/>
    <p:sldId id="295" r:id="rId24"/>
    <p:sldId id="285" r:id="rId25"/>
    <p:sldId id="289" r:id="rId26"/>
    <p:sldId id="296" r:id="rId27"/>
    <p:sldId id="297" r:id="rId28"/>
    <p:sldId id="288" r:id="rId29"/>
    <p:sldId id="299" r:id="rId30"/>
    <p:sldId id="298" r:id="rId31"/>
    <p:sldId id="275" r:id="rId32"/>
    <p:sldId id="276" r:id="rId33"/>
    <p:sldId id="277" r:id="rId34"/>
    <p:sldId id="278" r:id="rId3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varScale="1">
        <p:scale>
          <a:sx n="82" d="100"/>
          <a:sy n="82" d="100"/>
        </p:scale>
        <p:origin x="-828" y="-84"/>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63e7c4c73d_0_1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63e7c4c73d_0_1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e7c4c73d_0_1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e7c4c73d_0_1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63e7c4c73d_0_1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63e7c4c73d_0_1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63e7c4c73d_0_19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3e7c4c73d_0_19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63e7c4c73d_0_1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63e7c4c73d_0_1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e7c4c73d_0_1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e7c4c73d_0_1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e7c4c73d_0_1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e7c4c73d_0_1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e7c4c73d_0_1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e7c4c73d_0_1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e7c4c73d_0_1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e7c4c73d_0_1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e7c4c73d_0_1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e7c4c73d_0_1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63e7c4c73d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63e7c4c73d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e7c4c73d_0_1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e7c4c73d_0_1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e7c4c73d_0_1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e7c4c73d_0_1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e7c4c73d_0_1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e7c4c73d_0_1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e7c4c73d_0_1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e7c4c73d_0_1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e7c4c73d_0_1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e7c4c73d_0_1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e7c4c73d_0_1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e7c4c73d_0_1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e7c4c73d_0_1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e7c4c73d_0_1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e7c4c73d_0_1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e7c4c73d_0_1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e7c4c73d_0_1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e7c4c73d_0_1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e7c4c73d_0_1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e7c4c73d_0_1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63e7c4c73d_0_17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63e7c4c73d_0_1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e7c4c73d_0_1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e7c4c73d_0_1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63e7c4c73d_0_2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63e7c4c73d_0_2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63e7c4c73d_0_19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63e7c4c73d_0_19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63e7c4c73d_0_2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63e7c4c73d_0_2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63e7c4c73d_0_2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63e7c4c73d_0_2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63e7c4c7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 name="Google Shape;74;g63e7c4c7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63e7c4c73d_0_1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63e7c4c73d_0_1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63e7c4c73d_0_1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g63e7c4c73d_0_17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63e7c4c73d_0_1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63e7c4c73d_0_1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63e7c4c73d_0_1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63e7c4c73d_0_1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63e7c4c73d_0_1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63e7c4c73d_0_1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2"/>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a:endParaRPr/>
          </a:p>
        </p:txBody>
      </p:sp>
      <p:sp>
        <p:nvSpPr>
          <p:cNvPr id="13" name="Google Shape;13;p2"/>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039650"/>
            <a:ext cx="8520600" cy="2106300"/>
          </a:xfrm>
          <a:prstGeom prst="rect">
            <a:avLst/>
          </a:prstGeom>
        </p:spPr>
        <p:txBody>
          <a:bodyPr spcFirstLastPara="1" wrap="square" lIns="91425" tIns="91425" rIns="91425" bIns="91425" anchor="b" anchorCtr="0">
            <a:no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17" name="Google Shape;17;p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686400" cy="0"/>
          </a:xfrm>
          <a:prstGeom prst="straightConnector1">
            <a:avLst/>
          </a:prstGeom>
          <a:noFill/>
          <a:ln w="19050" cap="flat" cmpd="sng">
            <a:solidFill>
              <a:schemeClr val="lt2"/>
            </a:solidFill>
            <a:prstDash val="solid"/>
            <a:round/>
            <a:headEnd type="none" w="sm" len="sm"/>
            <a:tailEnd type="none" w="sm" len="sm"/>
          </a:ln>
        </p:spPr>
      </p:cxnSp>
      <p:sp>
        <p:nvSpPr>
          <p:cNvPr id="42" name="Google Shape;42;p9"/>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a:endParaRPr/>
          </a:p>
        </p:txBody>
      </p:sp>
      <p:sp>
        <p:nvSpPr>
          <p:cNvPr id="43" name="Google Shape;43;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1600"/>
              </a:spcBef>
              <a:spcAft>
                <a:spcPts val="0"/>
              </a:spcAft>
              <a:buClr>
                <a:schemeClr val="accent1"/>
              </a:buClr>
              <a:buSzPts val="1400"/>
              <a:buChar char="○"/>
              <a:defRPr>
                <a:solidFill>
                  <a:schemeClr val="accent1"/>
                </a:solidFill>
              </a:defRPr>
            </a:lvl2pPr>
            <a:lvl3pPr marL="1371600" lvl="2" indent="-317500">
              <a:spcBef>
                <a:spcPts val="1600"/>
              </a:spcBef>
              <a:spcAft>
                <a:spcPts val="0"/>
              </a:spcAft>
              <a:buClr>
                <a:schemeClr val="accent1"/>
              </a:buClr>
              <a:buSzPts val="1400"/>
              <a:buChar char="■"/>
              <a:defRPr>
                <a:solidFill>
                  <a:schemeClr val="accent1"/>
                </a:solidFill>
              </a:defRPr>
            </a:lvl3pPr>
            <a:lvl4pPr marL="1828800" lvl="3" indent="-317500">
              <a:spcBef>
                <a:spcPts val="1600"/>
              </a:spcBef>
              <a:spcAft>
                <a:spcPts val="0"/>
              </a:spcAft>
              <a:buClr>
                <a:schemeClr val="accent1"/>
              </a:buClr>
              <a:buSzPts val="1400"/>
              <a:buChar char="●"/>
              <a:defRPr>
                <a:solidFill>
                  <a:schemeClr val="accent1"/>
                </a:solidFill>
              </a:defRPr>
            </a:lvl4pPr>
            <a:lvl5pPr marL="2286000" lvl="4" indent="-317500">
              <a:spcBef>
                <a:spcPts val="1600"/>
              </a:spcBef>
              <a:spcAft>
                <a:spcPts val="0"/>
              </a:spcAft>
              <a:buClr>
                <a:schemeClr val="accent1"/>
              </a:buClr>
              <a:buSzPts val="1400"/>
              <a:buChar char="○"/>
              <a:defRPr>
                <a:solidFill>
                  <a:schemeClr val="accent1"/>
                </a:solidFill>
              </a:defRPr>
            </a:lvl5pPr>
            <a:lvl6pPr marL="2743200" lvl="5" indent="-317500">
              <a:spcBef>
                <a:spcPts val="1600"/>
              </a:spcBef>
              <a:spcAft>
                <a:spcPts val="0"/>
              </a:spcAft>
              <a:buClr>
                <a:schemeClr val="accent1"/>
              </a:buClr>
              <a:buSzPts val="1400"/>
              <a:buChar char="■"/>
              <a:defRPr>
                <a:solidFill>
                  <a:schemeClr val="accent1"/>
                </a:solidFill>
              </a:defRPr>
            </a:lvl6pPr>
            <a:lvl7pPr marL="3200400" lvl="6" indent="-317500">
              <a:spcBef>
                <a:spcPts val="1600"/>
              </a:spcBef>
              <a:spcAft>
                <a:spcPts val="0"/>
              </a:spcAft>
              <a:buClr>
                <a:schemeClr val="accent1"/>
              </a:buClr>
              <a:buSzPts val="1400"/>
              <a:buChar char="●"/>
              <a:defRPr>
                <a:solidFill>
                  <a:schemeClr val="accent1"/>
                </a:solidFill>
              </a:defRPr>
            </a:lvl7pPr>
            <a:lvl8pPr marL="3657600" lvl="7" indent="-317500">
              <a:spcBef>
                <a:spcPts val="1600"/>
              </a:spcBef>
              <a:spcAft>
                <a:spcPts val="0"/>
              </a:spcAft>
              <a:buClr>
                <a:schemeClr val="accent1"/>
              </a:buClr>
              <a:buSzPts val="1400"/>
              <a:buChar char="○"/>
              <a:defRPr>
                <a:solidFill>
                  <a:schemeClr val="accent1"/>
                </a:solidFill>
              </a:defRPr>
            </a:lvl8pPr>
            <a:lvl9pPr marL="4114800" lvl="8" indent="-317500">
              <a:spcBef>
                <a:spcPts val="1600"/>
              </a:spcBef>
              <a:spcAft>
                <a:spcPts val="1600"/>
              </a:spcAft>
              <a:buClr>
                <a:schemeClr val="accent1"/>
              </a:buClr>
              <a:buSzPts val="1400"/>
              <a:buChar char="■"/>
              <a:defRPr>
                <a:solidFill>
                  <a:schemeClr val="accent1"/>
                </a:solidFil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2.jpeg"/></Relationships>
</file>

<file path=ppt/slides/_rels/slide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Google Shape;59;p13"/>
          <p:cNvPicPr preferRelativeResize="0"/>
          <p:nvPr/>
        </p:nvPicPr>
        <p:blipFill rotWithShape="1">
          <a:blip r:embed="rId3">
            <a:alphaModFix/>
          </a:blip>
          <a:srcRect/>
          <a:stretch/>
        </p:blipFill>
        <p:spPr>
          <a:xfrm>
            <a:off x="3072000" y="170525"/>
            <a:ext cx="3000000" cy="1994099"/>
          </a:xfrm>
          <a:prstGeom prst="rect">
            <a:avLst/>
          </a:prstGeom>
          <a:noFill/>
          <a:ln>
            <a:noFill/>
          </a:ln>
        </p:spPr>
      </p:pic>
      <p:sp>
        <p:nvSpPr>
          <p:cNvPr id="60" name="Google Shape;60;p13"/>
          <p:cNvSpPr txBox="1">
            <a:spLocks noGrp="1"/>
          </p:cNvSpPr>
          <p:nvPr>
            <p:ph type="ctrTitle"/>
          </p:nvPr>
        </p:nvSpPr>
        <p:spPr>
          <a:xfrm>
            <a:off x="512700" y="2230250"/>
            <a:ext cx="8118600" cy="23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b="1">
                <a:latin typeface="Times New Roman"/>
                <a:ea typeface="Times New Roman"/>
                <a:cs typeface="Times New Roman"/>
                <a:sym typeface="Times New Roman"/>
              </a:rPr>
              <a:t>Computer Engineering Department</a:t>
            </a:r>
            <a:endParaRPr sz="3000" b="1">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2400">
                <a:latin typeface="Times New Roman"/>
                <a:ea typeface="Times New Roman"/>
                <a:cs typeface="Times New Roman"/>
                <a:sym typeface="Times New Roman"/>
              </a:rPr>
              <a:t>A.P. Shah Institute of Technology</a:t>
            </a:r>
            <a:endParaRPr sz="240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2400">
                <a:latin typeface="Times New Roman"/>
                <a:ea typeface="Times New Roman"/>
                <a:cs typeface="Times New Roman"/>
                <a:sym typeface="Times New Roman"/>
              </a:rPr>
              <a:t>G.B.Road,Kasarvadavli, Thane(W), Mumbai-400615</a:t>
            </a:r>
            <a:endParaRPr sz="2400">
              <a:latin typeface="Times New Roman"/>
              <a:ea typeface="Times New Roman"/>
              <a:cs typeface="Times New Roman"/>
              <a:sym typeface="Times New Roman"/>
            </a:endParaRPr>
          </a:p>
          <a:p>
            <a:pPr marL="0" lvl="0" indent="0" algn="ctr" rtl="0">
              <a:spcBef>
                <a:spcPts val="0"/>
              </a:spcBef>
              <a:spcAft>
                <a:spcPts val="0"/>
              </a:spcAft>
              <a:buNone/>
            </a:pPr>
            <a:r>
              <a:rPr lang="en" sz="2400">
                <a:latin typeface="Times New Roman"/>
                <a:ea typeface="Times New Roman"/>
                <a:cs typeface="Times New Roman"/>
                <a:sym typeface="Times New Roman"/>
              </a:rPr>
              <a:t>UNIVERSITY OF MUMBAI</a:t>
            </a:r>
            <a:endParaRPr sz="2400">
              <a:latin typeface="Times New Roman"/>
              <a:ea typeface="Times New Roman"/>
              <a:cs typeface="Times New Roman"/>
              <a:sym typeface="Times New Roman"/>
            </a:endParaRPr>
          </a:p>
          <a:p>
            <a:pPr marL="0" lvl="0" indent="0" algn="ctr" rtl="0">
              <a:spcBef>
                <a:spcPts val="0"/>
              </a:spcBef>
              <a:spcAft>
                <a:spcPts val="0"/>
              </a:spcAft>
              <a:buNone/>
            </a:pPr>
            <a:r>
              <a:rPr lang="en" sz="2400">
                <a:latin typeface="Times New Roman"/>
                <a:ea typeface="Times New Roman"/>
                <a:cs typeface="Times New Roman"/>
                <a:sym typeface="Times New Roman"/>
              </a:rPr>
              <a:t>Academic Year 2019-2020</a:t>
            </a:r>
            <a:endParaRPr sz="240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3"/>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latin typeface="Times New Roman"/>
                <a:ea typeface="Times New Roman"/>
                <a:cs typeface="Times New Roman"/>
                <a:sym typeface="Times New Roman"/>
              </a:rPr>
              <a:t>2. Project Design</a:t>
            </a:r>
            <a:endParaRPr b="1">
              <a:latin typeface="Times New Roman"/>
              <a:ea typeface="Times New Roman"/>
              <a:cs typeface="Times New Roman"/>
              <a:sym typeface="Times New Roman"/>
            </a:endParaRPr>
          </a:p>
        </p:txBody>
      </p:sp>
      <p:sp>
        <p:nvSpPr>
          <p:cNvPr id="119" name="Google Shape;119;p23"/>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288551" y="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latin typeface="Times New Roman"/>
                <a:ea typeface="Times New Roman"/>
                <a:cs typeface="Times New Roman"/>
                <a:sym typeface="Times New Roman"/>
              </a:rPr>
              <a:t>Use Case Diagramn</a:t>
            </a:r>
            <a:endParaRPr b="1">
              <a:latin typeface="Times New Roman"/>
              <a:ea typeface="Times New Roman"/>
              <a:cs typeface="Times New Roman"/>
              <a:sym typeface="Times New Roman"/>
            </a:endParaRPr>
          </a:p>
        </p:txBody>
      </p:sp>
      <p:pic>
        <p:nvPicPr>
          <p:cNvPr id="1026" name="Picture 2" descr="E:\Project Files\Use Case Diagramn\Use Case Diagramn.png"/>
          <p:cNvPicPr>
            <a:picLocks noChangeAspect="1" noChangeArrowheads="1"/>
          </p:cNvPicPr>
          <p:nvPr/>
        </p:nvPicPr>
        <p:blipFill>
          <a:blip r:embed="rId3"/>
          <a:srcRect/>
          <a:stretch>
            <a:fillRect/>
          </a:stretch>
        </p:blipFill>
        <p:spPr bwMode="auto">
          <a:xfrm>
            <a:off x="1400538" y="544010"/>
            <a:ext cx="6065134" cy="4503580"/>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9"/>
          <p:cNvSpPr txBox="1">
            <a:spLocks noGrp="1"/>
          </p:cNvSpPr>
          <p:nvPr>
            <p:ph type="title"/>
          </p:nvPr>
        </p:nvSpPr>
        <p:spPr>
          <a:xfrm>
            <a:off x="311700" y="0"/>
            <a:ext cx="8520600" cy="613200"/>
          </a:xfrm>
          <a:prstGeom prst="rect">
            <a:avLst/>
          </a:prstGeom>
        </p:spPr>
        <p:txBody>
          <a:bodyPr spcFirstLastPara="1" wrap="square" lIns="91425" tIns="91425" rIns="91425" bIns="91425" anchor="t" anchorCtr="0">
            <a:noAutofit/>
          </a:bodyPr>
          <a:lstStyle/>
          <a:p>
            <a:pPr lvl="0"/>
            <a:r>
              <a:rPr lang="en-US" dirty="0" smtClean="0"/>
              <a:t>Digital Negative / Inversion</a:t>
            </a:r>
            <a:endParaRPr b="1">
              <a:latin typeface="Times New Roman"/>
              <a:ea typeface="Times New Roman"/>
              <a:cs typeface="Times New Roman"/>
              <a:sym typeface="Times New Roman"/>
            </a:endParaRPr>
          </a:p>
        </p:txBody>
      </p:sp>
      <p:pic>
        <p:nvPicPr>
          <p:cNvPr id="4" name="Picture 2" descr="E:\Image Processing\1. Inversion or Digital Negative\a.png"/>
          <p:cNvPicPr>
            <a:picLocks noChangeAspect="1" noChangeArrowheads="1"/>
          </p:cNvPicPr>
          <p:nvPr/>
        </p:nvPicPr>
        <p:blipFill>
          <a:blip r:embed="rId3"/>
          <a:srcRect/>
          <a:stretch>
            <a:fillRect/>
          </a:stretch>
        </p:blipFill>
        <p:spPr bwMode="auto">
          <a:xfrm>
            <a:off x="902824" y="636608"/>
            <a:ext cx="3320585" cy="4304462"/>
          </a:xfrm>
          <a:prstGeom prst="rect">
            <a:avLst/>
          </a:prstGeom>
          <a:noFill/>
        </p:spPr>
      </p:pic>
      <p:pic>
        <p:nvPicPr>
          <p:cNvPr id="5" name="Picture 3" descr="E:\Image Processing\1. Inversion or Digital Negative\index.png"/>
          <p:cNvPicPr>
            <a:picLocks noChangeAspect="1" noChangeArrowheads="1"/>
          </p:cNvPicPr>
          <p:nvPr/>
        </p:nvPicPr>
        <p:blipFill>
          <a:blip r:embed="rId4"/>
          <a:srcRect/>
          <a:stretch>
            <a:fillRect/>
          </a:stretch>
        </p:blipFill>
        <p:spPr bwMode="auto">
          <a:xfrm>
            <a:off x="4928786" y="625033"/>
            <a:ext cx="3275898" cy="4318806"/>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0"/>
          <p:cNvSpPr txBox="1">
            <a:spLocks noGrp="1"/>
          </p:cNvSpPr>
          <p:nvPr>
            <p:ph type="title"/>
          </p:nvPr>
        </p:nvSpPr>
        <p:spPr>
          <a:xfrm>
            <a:off x="311700" y="0"/>
            <a:ext cx="8520600" cy="613200"/>
          </a:xfrm>
          <a:prstGeom prst="rect">
            <a:avLst/>
          </a:prstGeom>
        </p:spPr>
        <p:txBody>
          <a:bodyPr spcFirstLastPara="1" wrap="square" lIns="91425" tIns="91425" rIns="91425" bIns="91425" anchor="t" anchorCtr="0">
            <a:noAutofit/>
          </a:bodyPr>
          <a:lstStyle/>
          <a:p>
            <a:pPr lvl="0"/>
            <a:r>
              <a:rPr lang="en-US" dirty="0" err="1" smtClean="0"/>
              <a:t>Thresholding</a:t>
            </a:r>
            <a:endParaRPr b="1">
              <a:latin typeface="Times New Roman"/>
              <a:ea typeface="Times New Roman"/>
              <a:cs typeface="Times New Roman"/>
              <a:sym typeface="Times New Roman"/>
            </a:endParaRPr>
          </a:p>
        </p:txBody>
      </p:sp>
      <p:pic>
        <p:nvPicPr>
          <p:cNvPr id="4" name="Picture 2" descr="E:\Image Processing\2. Thresholding\a.png"/>
          <p:cNvPicPr>
            <a:picLocks noChangeAspect="1" noChangeArrowheads="1"/>
          </p:cNvPicPr>
          <p:nvPr/>
        </p:nvPicPr>
        <p:blipFill>
          <a:blip r:embed="rId3"/>
          <a:srcRect/>
          <a:stretch>
            <a:fillRect/>
          </a:stretch>
        </p:blipFill>
        <p:spPr bwMode="auto">
          <a:xfrm>
            <a:off x="1047278" y="625033"/>
            <a:ext cx="3304801" cy="4378702"/>
          </a:xfrm>
          <a:prstGeom prst="rect">
            <a:avLst/>
          </a:prstGeom>
          <a:noFill/>
        </p:spPr>
      </p:pic>
      <p:pic>
        <p:nvPicPr>
          <p:cNvPr id="5" name="Picture 3" descr="E:\Image Processing\2. Thresholding\index.png"/>
          <p:cNvPicPr>
            <a:picLocks noChangeAspect="1" noChangeArrowheads="1"/>
          </p:cNvPicPr>
          <p:nvPr/>
        </p:nvPicPr>
        <p:blipFill>
          <a:blip r:embed="rId4"/>
          <a:srcRect/>
          <a:stretch>
            <a:fillRect/>
          </a:stretch>
        </p:blipFill>
        <p:spPr bwMode="auto">
          <a:xfrm>
            <a:off x="4988689" y="613458"/>
            <a:ext cx="3264059" cy="4384787"/>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1"/>
          <p:cNvSpPr txBox="1">
            <a:spLocks noGrp="1"/>
          </p:cNvSpPr>
          <p:nvPr>
            <p:ph type="title"/>
          </p:nvPr>
        </p:nvSpPr>
        <p:spPr>
          <a:xfrm>
            <a:off x="381149" y="0"/>
            <a:ext cx="8520600" cy="613200"/>
          </a:xfrm>
          <a:prstGeom prst="rect">
            <a:avLst/>
          </a:prstGeom>
        </p:spPr>
        <p:txBody>
          <a:bodyPr spcFirstLastPara="1" wrap="square" lIns="91425" tIns="91425" rIns="91425" bIns="91425" anchor="t" anchorCtr="0">
            <a:noAutofit/>
          </a:bodyPr>
          <a:lstStyle/>
          <a:p>
            <a:pPr lvl="0"/>
            <a:r>
              <a:rPr lang="en-US" dirty="0" smtClean="0"/>
              <a:t>Intensity Level Slicing without Background</a:t>
            </a:r>
            <a:endParaRPr b="1">
              <a:latin typeface="Times New Roman"/>
              <a:ea typeface="Times New Roman"/>
              <a:cs typeface="Times New Roman"/>
              <a:sym typeface="Times New Roman"/>
            </a:endParaRPr>
          </a:p>
        </p:txBody>
      </p:sp>
      <p:pic>
        <p:nvPicPr>
          <p:cNvPr id="4" name="Picture 2" descr="E:\Image Processing\3. Intensity Level Slicing\a.png"/>
          <p:cNvPicPr>
            <a:picLocks noChangeAspect="1" noChangeArrowheads="1"/>
          </p:cNvPicPr>
          <p:nvPr/>
        </p:nvPicPr>
        <p:blipFill>
          <a:blip r:embed="rId3"/>
          <a:srcRect/>
          <a:stretch>
            <a:fillRect/>
          </a:stretch>
        </p:blipFill>
        <p:spPr bwMode="auto">
          <a:xfrm>
            <a:off x="729207" y="599601"/>
            <a:ext cx="3472404" cy="4386195"/>
          </a:xfrm>
          <a:prstGeom prst="rect">
            <a:avLst/>
          </a:prstGeom>
          <a:noFill/>
        </p:spPr>
      </p:pic>
      <p:pic>
        <p:nvPicPr>
          <p:cNvPr id="5" name="Picture 3" descr="E:\Image Processing\3. Intensity Level Slicing\Selection 10:47:16 29 08 2019.png"/>
          <p:cNvPicPr>
            <a:picLocks noChangeAspect="1" noChangeArrowheads="1"/>
          </p:cNvPicPr>
          <p:nvPr/>
        </p:nvPicPr>
        <p:blipFill>
          <a:blip r:embed="rId4"/>
          <a:srcRect/>
          <a:stretch>
            <a:fillRect/>
          </a:stretch>
        </p:blipFill>
        <p:spPr bwMode="auto">
          <a:xfrm>
            <a:off x="4849793" y="594149"/>
            <a:ext cx="3354730" cy="4391646"/>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300125" y="0"/>
            <a:ext cx="8520600" cy="613200"/>
          </a:xfrm>
          <a:prstGeom prst="rect">
            <a:avLst/>
          </a:prstGeom>
        </p:spPr>
        <p:txBody>
          <a:bodyPr spcFirstLastPara="1" wrap="square" lIns="91425" tIns="91425" rIns="91425" bIns="91425" anchor="t" anchorCtr="0">
            <a:noAutofit/>
          </a:bodyPr>
          <a:lstStyle/>
          <a:p>
            <a:pPr lvl="0"/>
            <a:r>
              <a:rPr lang="en-US" dirty="0" smtClean="0"/>
              <a:t>Intensity Level Slicing with Background</a:t>
            </a:r>
            <a:endParaRPr b="1">
              <a:latin typeface="Times New Roman"/>
              <a:ea typeface="Times New Roman"/>
              <a:cs typeface="Times New Roman"/>
              <a:sym typeface="Times New Roman"/>
            </a:endParaRPr>
          </a:p>
        </p:txBody>
      </p:sp>
      <p:pic>
        <p:nvPicPr>
          <p:cNvPr id="1026" name="Picture 2" descr="E:\Intensity Level Slicing With Background\a.png"/>
          <p:cNvPicPr>
            <a:picLocks noChangeAspect="1" noChangeArrowheads="1"/>
          </p:cNvPicPr>
          <p:nvPr/>
        </p:nvPicPr>
        <p:blipFill>
          <a:blip r:embed="rId3"/>
          <a:srcRect/>
          <a:stretch>
            <a:fillRect/>
          </a:stretch>
        </p:blipFill>
        <p:spPr bwMode="auto">
          <a:xfrm>
            <a:off x="780388" y="567158"/>
            <a:ext cx="3351774" cy="4440940"/>
          </a:xfrm>
          <a:prstGeom prst="rect">
            <a:avLst/>
          </a:prstGeom>
          <a:noFill/>
        </p:spPr>
      </p:pic>
      <p:pic>
        <p:nvPicPr>
          <p:cNvPr id="1027" name="Picture 3" descr="E:\Intensity Level Slicing With Background\Intensity_Level_Slicing_With_Background_r1=0_r2=120.png"/>
          <p:cNvPicPr>
            <a:picLocks noChangeAspect="1" noChangeArrowheads="1"/>
          </p:cNvPicPr>
          <p:nvPr/>
        </p:nvPicPr>
        <p:blipFill>
          <a:blip r:embed="rId4"/>
          <a:srcRect/>
          <a:stretch>
            <a:fillRect/>
          </a:stretch>
        </p:blipFill>
        <p:spPr bwMode="auto">
          <a:xfrm>
            <a:off x="4689671" y="567159"/>
            <a:ext cx="3328390" cy="4433104"/>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288551" y="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latin typeface="Times New Roman"/>
                <a:ea typeface="Times New Roman"/>
                <a:cs typeface="Times New Roman"/>
                <a:sym typeface="Times New Roman"/>
              </a:rPr>
              <a:t>Bit Plane Slicing</a:t>
            </a:r>
            <a:endParaRPr b="1">
              <a:latin typeface="Times New Roman"/>
              <a:ea typeface="Times New Roman"/>
              <a:cs typeface="Times New Roman"/>
              <a:sym typeface="Times New Roman"/>
            </a:endParaRPr>
          </a:p>
        </p:txBody>
      </p:sp>
      <p:pic>
        <p:nvPicPr>
          <p:cNvPr id="2058" name="Picture 10" descr="E:\Bit Plane Slicing\0.png"/>
          <p:cNvPicPr>
            <a:picLocks noChangeAspect="1" noChangeArrowheads="1"/>
          </p:cNvPicPr>
          <p:nvPr/>
        </p:nvPicPr>
        <p:blipFill>
          <a:blip r:embed="rId3"/>
          <a:srcRect/>
          <a:stretch>
            <a:fillRect/>
          </a:stretch>
        </p:blipFill>
        <p:spPr bwMode="auto">
          <a:xfrm>
            <a:off x="7349924" y="3329348"/>
            <a:ext cx="1655180" cy="1659339"/>
          </a:xfrm>
          <a:prstGeom prst="rect">
            <a:avLst/>
          </a:prstGeom>
          <a:noFill/>
        </p:spPr>
      </p:pic>
      <p:pic>
        <p:nvPicPr>
          <p:cNvPr id="2059" name="Picture 11" descr="E:\Bit Plane Slicing\Selection 07:10:23 31 10 2019.png"/>
          <p:cNvPicPr>
            <a:picLocks noChangeAspect="1" noChangeArrowheads="1"/>
          </p:cNvPicPr>
          <p:nvPr/>
        </p:nvPicPr>
        <p:blipFill>
          <a:blip r:embed="rId4"/>
          <a:srcRect/>
          <a:stretch>
            <a:fillRect/>
          </a:stretch>
        </p:blipFill>
        <p:spPr bwMode="auto">
          <a:xfrm>
            <a:off x="4958563" y="3252487"/>
            <a:ext cx="1670955" cy="1666757"/>
          </a:xfrm>
          <a:prstGeom prst="rect">
            <a:avLst/>
          </a:prstGeom>
          <a:noFill/>
        </p:spPr>
      </p:pic>
      <p:pic>
        <p:nvPicPr>
          <p:cNvPr id="2060" name="Picture 12" descr="E:\Bit Plane Slicing\Selection 07:10:51 31 10 2019.png"/>
          <p:cNvPicPr>
            <a:picLocks noChangeAspect="1" noChangeArrowheads="1"/>
          </p:cNvPicPr>
          <p:nvPr/>
        </p:nvPicPr>
        <p:blipFill>
          <a:blip r:embed="rId5"/>
          <a:srcRect/>
          <a:stretch>
            <a:fillRect/>
          </a:stretch>
        </p:blipFill>
        <p:spPr bwMode="auto">
          <a:xfrm>
            <a:off x="2593317" y="3337849"/>
            <a:ext cx="1612332" cy="1620455"/>
          </a:xfrm>
          <a:prstGeom prst="rect">
            <a:avLst/>
          </a:prstGeom>
          <a:noFill/>
        </p:spPr>
      </p:pic>
      <p:pic>
        <p:nvPicPr>
          <p:cNvPr id="2061" name="Picture 13" descr="E:\Bit Plane Slicing\Selection 07:11:17 31 10 2019.png"/>
          <p:cNvPicPr>
            <a:picLocks noChangeAspect="1" noChangeArrowheads="1"/>
          </p:cNvPicPr>
          <p:nvPr/>
        </p:nvPicPr>
        <p:blipFill>
          <a:blip r:embed="rId6"/>
          <a:srcRect/>
          <a:stretch>
            <a:fillRect/>
          </a:stretch>
        </p:blipFill>
        <p:spPr bwMode="auto">
          <a:xfrm>
            <a:off x="191382" y="3414531"/>
            <a:ext cx="1532521" cy="1540262"/>
          </a:xfrm>
          <a:prstGeom prst="rect">
            <a:avLst/>
          </a:prstGeom>
          <a:noFill/>
        </p:spPr>
      </p:pic>
      <p:pic>
        <p:nvPicPr>
          <p:cNvPr id="2062" name="Picture 14" descr="E:\Bit Plane Slicing\Selection 07:12:21 31 10 2019.png"/>
          <p:cNvPicPr>
            <a:picLocks noChangeAspect="1" noChangeArrowheads="1"/>
          </p:cNvPicPr>
          <p:nvPr/>
        </p:nvPicPr>
        <p:blipFill>
          <a:blip r:embed="rId7"/>
          <a:srcRect/>
          <a:stretch>
            <a:fillRect/>
          </a:stretch>
        </p:blipFill>
        <p:spPr bwMode="auto">
          <a:xfrm>
            <a:off x="7377316" y="1562764"/>
            <a:ext cx="1616213" cy="1620274"/>
          </a:xfrm>
          <a:prstGeom prst="rect">
            <a:avLst/>
          </a:prstGeom>
          <a:noFill/>
        </p:spPr>
      </p:pic>
      <p:pic>
        <p:nvPicPr>
          <p:cNvPr id="2063" name="Picture 15" descr="E:\Bit Plane Slicing\Selection 07:13:02 31 10 2019.png"/>
          <p:cNvPicPr>
            <a:picLocks noChangeAspect="1" noChangeArrowheads="1"/>
          </p:cNvPicPr>
          <p:nvPr/>
        </p:nvPicPr>
        <p:blipFill>
          <a:blip r:embed="rId8"/>
          <a:srcRect/>
          <a:stretch>
            <a:fillRect/>
          </a:stretch>
        </p:blipFill>
        <p:spPr bwMode="auto">
          <a:xfrm>
            <a:off x="4978057" y="1551191"/>
            <a:ext cx="1646702" cy="1654998"/>
          </a:xfrm>
          <a:prstGeom prst="rect">
            <a:avLst/>
          </a:prstGeom>
          <a:noFill/>
        </p:spPr>
      </p:pic>
      <p:pic>
        <p:nvPicPr>
          <p:cNvPr id="2065" name="Picture 17" descr="E:\Bit Plane Slicing\Selection 07:14:11 31 10 2019.png"/>
          <p:cNvPicPr>
            <a:picLocks noChangeAspect="1" noChangeArrowheads="1"/>
          </p:cNvPicPr>
          <p:nvPr/>
        </p:nvPicPr>
        <p:blipFill>
          <a:blip r:embed="rId9"/>
          <a:srcRect/>
          <a:stretch>
            <a:fillRect/>
          </a:stretch>
        </p:blipFill>
        <p:spPr bwMode="auto">
          <a:xfrm>
            <a:off x="105578" y="1585733"/>
            <a:ext cx="1662576" cy="1666754"/>
          </a:xfrm>
          <a:prstGeom prst="rect">
            <a:avLst/>
          </a:prstGeom>
          <a:noFill/>
        </p:spPr>
      </p:pic>
      <p:pic>
        <p:nvPicPr>
          <p:cNvPr id="2066" name="Picture 18" descr="E:\Bit Plane Slicing\Bit Plane 6.png"/>
          <p:cNvPicPr>
            <a:picLocks noChangeAspect="1" noChangeArrowheads="1"/>
          </p:cNvPicPr>
          <p:nvPr/>
        </p:nvPicPr>
        <p:blipFill>
          <a:blip r:embed="rId10"/>
          <a:srcRect/>
          <a:stretch>
            <a:fillRect/>
          </a:stretch>
        </p:blipFill>
        <p:spPr bwMode="auto">
          <a:xfrm>
            <a:off x="2536351" y="1600201"/>
            <a:ext cx="1613476" cy="1617561"/>
          </a:xfrm>
          <a:prstGeom prst="rect">
            <a:avLst/>
          </a:prstGeom>
          <a:noFill/>
        </p:spPr>
      </p:pic>
      <p:pic>
        <p:nvPicPr>
          <p:cNvPr id="2067" name="Picture 19" descr="E:\Bit Plane Slicing\Image.png"/>
          <p:cNvPicPr>
            <a:picLocks noChangeAspect="1" noChangeArrowheads="1"/>
          </p:cNvPicPr>
          <p:nvPr/>
        </p:nvPicPr>
        <p:blipFill>
          <a:blip r:embed="rId11"/>
          <a:srcRect/>
          <a:stretch>
            <a:fillRect/>
          </a:stretch>
        </p:blipFill>
        <p:spPr bwMode="auto">
          <a:xfrm>
            <a:off x="3785890" y="0"/>
            <a:ext cx="1489392" cy="1493134"/>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311700" y="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smtClean="0">
                <a:latin typeface="Times New Roman"/>
                <a:ea typeface="Times New Roman"/>
                <a:cs typeface="Times New Roman"/>
                <a:sym typeface="Times New Roman"/>
              </a:rPr>
              <a:t>Image Text </a:t>
            </a:r>
            <a:r>
              <a:rPr lang="en-US" b="1" dirty="0" err="1" smtClean="0">
                <a:latin typeface="Times New Roman"/>
                <a:ea typeface="Times New Roman"/>
                <a:cs typeface="Times New Roman"/>
                <a:sym typeface="Times New Roman"/>
              </a:rPr>
              <a:t>Colouration</a:t>
            </a:r>
            <a:endParaRPr b="1">
              <a:latin typeface="Times New Roman"/>
              <a:ea typeface="Times New Roman"/>
              <a:cs typeface="Times New Roman"/>
              <a:sym typeface="Times New Roman"/>
            </a:endParaRPr>
          </a:p>
        </p:txBody>
      </p:sp>
      <p:pic>
        <p:nvPicPr>
          <p:cNvPr id="3074" name="Picture 2" descr="E:\Project Files\Text Colour\a.png"/>
          <p:cNvPicPr>
            <a:picLocks noChangeAspect="1" noChangeArrowheads="1"/>
          </p:cNvPicPr>
          <p:nvPr/>
        </p:nvPicPr>
        <p:blipFill>
          <a:blip r:embed="rId3"/>
          <a:srcRect/>
          <a:stretch>
            <a:fillRect/>
          </a:stretch>
        </p:blipFill>
        <p:spPr bwMode="auto">
          <a:xfrm>
            <a:off x="872124" y="625031"/>
            <a:ext cx="3306337" cy="4380737"/>
          </a:xfrm>
          <a:prstGeom prst="rect">
            <a:avLst/>
          </a:prstGeom>
          <a:noFill/>
        </p:spPr>
      </p:pic>
      <p:pic>
        <p:nvPicPr>
          <p:cNvPr id="3075" name="Picture 3" descr="E:\Project Files\Text Colour\Text Colour Yellow.png"/>
          <p:cNvPicPr>
            <a:picLocks noChangeAspect="1" noChangeArrowheads="1"/>
          </p:cNvPicPr>
          <p:nvPr/>
        </p:nvPicPr>
        <p:blipFill>
          <a:blip r:embed="rId4"/>
          <a:srcRect/>
          <a:stretch>
            <a:fillRect/>
          </a:stretch>
        </p:blipFill>
        <p:spPr bwMode="auto">
          <a:xfrm>
            <a:off x="4525701" y="613457"/>
            <a:ext cx="3307166" cy="4381837"/>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311700" y="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smtClean="0">
                <a:latin typeface="Times New Roman"/>
                <a:ea typeface="Times New Roman"/>
                <a:cs typeface="Times New Roman"/>
                <a:sym typeface="Times New Roman"/>
              </a:rPr>
              <a:t>Histogram Equalization</a:t>
            </a:r>
            <a:endParaRPr b="1">
              <a:latin typeface="Times New Roman"/>
              <a:ea typeface="Times New Roman"/>
              <a:cs typeface="Times New Roman"/>
              <a:sym typeface="Times New Roman"/>
            </a:endParaRPr>
          </a:p>
        </p:txBody>
      </p:sp>
      <p:pic>
        <p:nvPicPr>
          <p:cNvPr id="3074" name="Picture 2" descr="C:\Users\Nirish\Desktop\image(3).png"/>
          <p:cNvPicPr>
            <a:picLocks noChangeAspect="1" noChangeArrowheads="1"/>
          </p:cNvPicPr>
          <p:nvPr/>
        </p:nvPicPr>
        <p:blipFill>
          <a:blip r:embed="rId3"/>
          <a:srcRect/>
          <a:stretch>
            <a:fillRect/>
          </a:stretch>
        </p:blipFill>
        <p:spPr bwMode="auto">
          <a:xfrm>
            <a:off x="138896" y="972273"/>
            <a:ext cx="4364740" cy="3488719"/>
          </a:xfrm>
          <a:prstGeom prst="rect">
            <a:avLst/>
          </a:prstGeom>
          <a:noFill/>
        </p:spPr>
      </p:pic>
      <p:pic>
        <p:nvPicPr>
          <p:cNvPr id="3075" name="Picture 3" descr="C:\Users\Nirish\Desktop\Motherboard\g.png"/>
          <p:cNvPicPr>
            <a:picLocks noChangeAspect="1" noChangeArrowheads="1"/>
          </p:cNvPicPr>
          <p:nvPr/>
        </p:nvPicPr>
        <p:blipFill>
          <a:blip r:embed="rId4"/>
          <a:srcRect/>
          <a:stretch>
            <a:fillRect/>
          </a:stretch>
        </p:blipFill>
        <p:spPr bwMode="auto">
          <a:xfrm>
            <a:off x="4653174" y="972273"/>
            <a:ext cx="4345821" cy="3485172"/>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311700" y="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smtClean="0">
                <a:latin typeface="Times New Roman"/>
                <a:ea typeface="Times New Roman"/>
                <a:cs typeface="Times New Roman"/>
                <a:sym typeface="Times New Roman"/>
              </a:rPr>
              <a:t>Histogram Equalization</a:t>
            </a:r>
            <a:endParaRPr b="1">
              <a:latin typeface="Times New Roman"/>
              <a:ea typeface="Times New Roman"/>
              <a:cs typeface="Times New Roman"/>
              <a:sym typeface="Times New Roman"/>
            </a:endParaRPr>
          </a:p>
        </p:txBody>
      </p:sp>
      <p:pic>
        <p:nvPicPr>
          <p:cNvPr id="4098" name="Picture 2" descr="E:\Project Files\Histogram Equaliztion\Screenshot.png"/>
          <p:cNvPicPr>
            <a:picLocks noChangeAspect="1" noChangeArrowheads="1"/>
          </p:cNvPicPr>
          <p:nvPr/>
        </p:nvPicPr>
        <p:blipFill>
          <a:blip r:embed="rId3"/>
          <a:srcRect/>
          <a:stretch>
            <a:fillRect/>
          </a:stretch>
        </p:blipFill>
        <p:spPr bwMode="auto">
          <a:xfrm>
            <a:off x="266217" y="1134319"/>
            <a:ext cx="4190036" cy="3366124"/>
          </a:xfrm>
          <a:prstGeom prst="rect">
            <a:avLst/>
          </a:prstGeom>
          <a:noFill/>
        </p:spPr>
      </p:pic>
      <p:pic>
        <p:nvPicPr>
          <p:cNvPr id="1026" name="Picture 2" descr="C:\Users\Nirish\Desktop\Motherboard\m1.png"/>
          <p:cNvPicPr>
            <a:picLocks noChangeAspect="1" noChangeArrowheads="1"/>
          </p:cNvPicPr>
          <p:nvPr/>
        </p:nvPicPr>
        <p:blipFill>
          <a:blip r:embed="rId4"/>
          <a:srcRect/>
          <a:stretch>
            <a:fillRect/>
          </a:stretch>
        </p:blipFill>
        <p:spPr bwMode="auto">
          <a:xfrm>
            <a:off x="4622746" y="1134319"/>
            <a:ext cx="4199520" cy="3356659"/>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ctrTitle"/>
          </p:nvPr>
        </p:nvSpPr>
        <p:spPr>
          <a:xfrm>
            <a:off x="512700" y="275500"/>
            <a:ext cx="8118600" cy="476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                                                    A Project Report on</a:t>
            </a:r>
            <a:endParaRPr sz="180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IN" sz="2400" b="1" dirty="0">
                <a:latin typeface="Times New Roman"/>
                <a:ea typeface="Times New Roman"/>
                <a:cs typeface="Times New Roman"/>
                <a:sym typeface="Times New Roman"/>
              </a:rPr>
              <a:t>Artificial Teaching Assistant</a:t>
            </a:r>
            <a:endParaRPr sz="2400" b="1">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Submitted in partial fulfillment of the degree of</a:t>
            </a:r>
            <a:endParaRPr sz="180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Bachelor of Engineering(Sem-7)</a:t>
            </a:r>
            <a:endParaRPr sz="180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in</a:t>
            </a:r>
            <a:endParaRPr sz="180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b="1" dirty="0">
                <a:latin typeface="Times New Roman"/>
                <a:ea typeface="Times New Roman"/>
                <a:cs typeface="Times New Roman"/>
                <a:sym typeface="Times New Roman"/>
              </a:rPr>
              <a:t>Computer Engineering</a:t>
            </a:r>
            <a:endParaRPr sz="1800" b="1">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By</a:t>
            </a:r>
            <a:endParaRPr sz="180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N</a:t>
            </a:r>
            <a:r>
              <a:rPr lang="en-IN" sz="1800" dirty="0" err="1">
                <a:latin typeface="Times New Roman"/>
                <a:ea typeface="Times New Roman"/>
                <a:cs typeface="Times New Roman"/>
                <a:sym typeface="Times New Roman"/>
              </a:rPr>
              <a:t>irish</a:t>
            </a:r>
            <a:r>
              <a:rPr lang="en-IN" sz="1800" dirty="0">
                <a:latin typeface="Times New Roman"/>
                <a:ea typeface="Times New Roman"/>
                <a:cs typeface="Times New Roman"/>
                <a:sym typeface="Times New Roman"/>
              </a:rPr>
              <a:t> </a:t>
            </a:r>
            <a:r>
              <a:rPr lang="en-IN" sz="1800" dirty="0" err="1" smtClean="0">
                <a:latin typeface="Times New Roman"/>
                <a:ea typeface="Times New Roman"/>
                <a:cs typeface="Times New Roman"/>
                <a:sym typeface="Times New Roman"/>
              </a:rPr>
              <a:t>Samant</a:t>
            </a:r>
            <a:r>
              <a:rPr lang="en-IN" sz="1800" dirty="0" smtClean="0">
                <a:latin typeface="Times New Roman"/>
                <a:ea typeface="Times New Roman"/>
                <a:cs typeface="Times New Roman"/>
                <a:sym typeface="Times New Roman"/>
              </a:rPr>
              <a:t>(16102008</a:t>
            </a:r>
            <a:r>
              <a:rPr lang="en" sz="1800" dirty="0" smtClean="0">
                <a:latin typeface="Times New Roman"/>
                <a:ea typeface="Times New Roman"/>
                <a:cs typeface="Times New Roman"/>
                <a:sym typeface="Times New Roman"/>
              </a:rPr>
              <a:t>)</a:t>
            </a:r>
            <a:r>
              <a:rPr lang="en-IN" sz="1800" dirty="0">
                <a:latin typeface="Times New Roman"/>
                <a:ea typeface="Times New Roman"/>
                <a:cs typeface="Times New Roman"/>
                <a:sym typeface="Times New Roman"/>
              </a:rPr>
              <a:t/>
            </a:r>
            <a:br>
              <a:rPr lang="en-IN" sz="1800" dirty="0">
                <a:latin typeface="Times New Roman"/>
                <a:ea typeface="Times New Roman"/>
                <a:cs typeface="Times New Roman"/>
                <a:sym typeface="Times New Roman"/>
              </a:rPr>
            </a:br>
            <a:r>
              <a:rPr lang="en-IN" sz="1800" dirty="0" err="1">
                <a:latin typeface="Times New Roman"/>
                <a:ea typeface="Times New Roman"/>
                <a:cs typeface="Times New Roman"/>
                <a:sym typeface="Times New Roman"/>
              </a:rPr>
              <a:t>Akshay</a:t>
            </a:r>
            <a:r>
              <a:rPr lang="en-IN" sz="1800" dirty="0">
                <a:latin typeface="Times New Roman"/>
                <a:ea typeface="Times New Roman"/>
                <a:cs typeface="Times New Roman"/>
                <a:sym typeface="Times New Roman"/>
              </a:rPr>
              <a:t> </a:t>
            </a:r>
            <a:r>
              <a:rPr lang="en-IN" sz="1800" dirty="0" err="1">
                <a:latin typeface="Times New Roman"/>
                <a:ea typeface="Times New Roman"/>
                <a:cs typeface="Times New Roman"/>
                <a:sym typeface="Times New Roman"/>
              </a:rPr>
              <a:t>Sumbhe</a:t>
            </a:r>
            <a:r>
              <a:rPr lang="en-IN" sz="1800" dirty="0">
                <a:latin typeface="Times New Roman"/>
                <a:ea typeface="Times New Roman"/>
                <a:cs typeface="Times New Roman"/>
                <a:sym typeface="Times New Roman"/>
              </a:rPr>
              <a:t>(16102062</a:t>
            </a:r>
            <a:r>
              <a:rPr lang="en" sz="1800" dirty="0">
                <a:latin typeface="Times New Roman"/>
                <a:ea typeface="Times New Roman"/>
                <a:cs typeface="Times New Roman"/>
                <a:sym typeface="Times New Roman"/>
              </a:rPr>
              <a:t>)</a:t>
            </a:r>
            <a:endParaRPr sz="180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IN" sz="1800" dirty="0" err="1" smtClean="0">
                <a:latin typeface="Times New Roman"/>
                <a:ea typeface="Times New Roman"/>
                <a:cs typeface="Times New Roman"/>
                <a:sym typeface="Times New Roman"/>
              </a:rPr>
              <a:t>Tarakeshwarnath</a:t>
            </a:r>
            <a:r>
              <a:rPr lang="en-IN" sz="1800" dirty="0" smtClean="0">
                <a:latin typeface="Times New Roman"/>
                <a:ea typeface="Times New Roman"/>
                <a:cs typeface="Times New Roman"/>
                <a:sym typeface="Times New Roman"/>
              </a:rPr>
              <a:t> </a:t>
            </a:r>
            <a:r>
              <a:rPr lang="en-IN" sz="1800" dirty="0" err="1" smtClean="0">
                <a:latin typeface="Times New Roman"/>
                <a:ea typeface="Times New Roman"/>
                <a:cs typeface="Times New Roman"/>
                <a:sym typeface="Times New Roman"/>
              </a:rPr>
              <a:t>S</a:t>
            </a:r>
            <a:r>
              <a:rPr lang="en-IN" sz="1800" dirty="0" err="1" smtClean="0">
                <a:latin typeface="Times New Roman"/>
                <a:ea typeface="Times New Roman"/>
                <a:cs typeface="Times New Roman"/>
                <a:sym typeface="Times New Roman"/>
              </a:rPr>
              <a:t>ahani</a:t>
            </a:r>
            <a:r>
              <a:rPr lang="en-IN" sz="1800" dirty="0" smtClean="0">
                <a:latin typeface="Times New Roman"/>
                <a:ea typeface="Times New Roman"/>
                <a:cs typeface="Times New Roman"/>
                <a:sym typeface="Times New Roman"/>
              </a:rPr>
              <a:t>(16102033</a:t>
            </a:r>
            <a:r>
              <a:rPr lang="en" sz="1800" dirty="0" smtClean="0">
                <a:latin typeface="Times New Roman"/>
                <a:ea typeface="Times New Roman"/>
                <a:cs typeface="Times New Roman"/>
                <a:sym typeface="Times New Roman"/>
              </a:rPr>
              <a:t>)</a:t>
            </a:r>
            <a:endParaRPr sz="1800">
              <a:latin typeface="Times New Roman"/>
              <a:ea typeface="Times New Roman"/>
              <a:cs typeface="Times New Roman"/>
              <a:sym typeface="Times New Roman"/>
            </a:endParaRPr>
          </a:p>
          <a:p>
            <a:pPr marL="0" lvl="0" indent="0" algn="ctr" rtl="0">
              <a:spcBef>
                <a:spcPts val="0"/>
              </a:spcBef>
              <a:spcAft>
                <a:spcPts val="0"/>
              </a:spcAft>
              <a:buNone/>
            </a:pPr>
            <a:endParaRPr sz="180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Under the Guidance of</a:t>
            </a:r>
            <a:endParaRPr sz="180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IN" sz="1800" dirty="0" err="1">
                <a:latin typeface="Times New Roman"/>
                <a:ea typeface="Times New Roman"/>
                <a:cs typeface="Times New Roman"/>
                <a:sym typeface="Times New Roman"/>
              </a:rPr>
              <a:t>Prof.Sachin</a:t>
            </a:r>
            <a:r>
              <a:rPr lang="en-IN" sz="1800" dirty="0">
                <a:latin typeface="Times New Roman"/>
                <a:ea typeface="Times New Roman"/>
                <a:cs typeface="Times New Roman"/>
                <a:sym typeface="Times New Roman"/>
              </a:rPr>
              <a:t> </a:t>
            </a:r>
            <a:r>
              <a:rPr lang="en-IN" sz="1800" dirty="0" err="1">
                <a:latin typeface="Times New Roman"/>
                <a:ea typeface="Times New Roman"/>
                <a:cs typeface="Times New Roman"/>
                <a:sym typeface="Times New Roman"/>
              </a:rPr>
              <a:t>Takmare</a:t>
            </a:r>
            <a:endParaRPr sz="180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endParaRPr sz="1800">
              <a:latin typeface="Times New Roman"/>
              <a:ea typeface="Times New Roman"/>
              <a:cs typeface="Times New Roman"/>
              <a:sym typeface="Times New Roman"/>
            </a:endParaRPr>
          </a:p>
          <a:p>
            <a:pPr marL="0" lvl="0" indent="0" algn="ctr" rtl="0">
              <a:spcBef>
                <a:spcPts val="0"/>
              </a:spcBef>
              <a:spcAft>
                <a:spcPts val="0"/>
              </a:spcAft>
              <a:buNone/>
            </a:pPr>
            <a:endParaRPr sz="1800">
              <a:latin typeface="Times New Roman"/>
              <a:ea typeface="Times New Roman"/>
              <a:cs typeface="Times New Roman"/>
              <a:sym typeface="Times New Roman"/>
            </a:endParaRPr>
          </a:p>
          <a:p>
            <a:pPr marL="0" lvl="0" indent="0" algn="ctr" rtl="0">
              <a:spcBef>
                <a:spcPts val="0"/>
              </a:spcBef>
              <a:spcAft>
                <a:spcPts val="0"/>
              </a:spcAft>
              <a:buNone/>
            </a:pPr>
            <a:endParaRPr sz="1800">
              <a:latin typeface="Times New Roman"/>
              <a:ea typeface="Times New Roman"/>
              <a:cs typeface="Times New Roman"/>
              <a:sym typeface="Times New Roman"/>
            </a:endParaRPr>
          </a:p>
          <a:p>
            <a:pPr marL="0" lvl="0" indent="0" algn="l" rtl="0">
              <a:spcBef>
                <a:spcPts val="0"/>
              </a:spcBef>
              <a:spcAft>
                <a:spcPts val="0"/>
              </a:spcAft>
              <a:buNone/>
            </a:pPr>
            <a:endParaRPr sz="1800"/>
          </a:p>
          <a:p>
            <a:pPr marL="0" lvl="0" indent="0" algn="l" rtl="0">
              <a:spcBef>
                <a:spcPts val="0"/>
              </a:spcBef>
              <a:spcAft>
                <a:spcPts val="0"/>
              </a:spcAft>
              <a:buNone/>
            </a:pPr>
            <a:endParaRPr sz="180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311700" y="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smtClean="0">
                <a:latin typeface="Times New Roman"/>
                <a:ea typeface="Times New Roman"/>
                <a:cs typeface="Times New Roman"/>
                <a:sym typeface="Times New Roman"/>
              </a:rPr>
              <a:t>Histogram Equalization</a:t>
            </a:r>
            <a:endParaRPr b="1">
              <a:latin typeface="Times New Roman"/>
              <a:ea typeface="Times New Roman"/>
              <a:cs typeface="Times New Roman"/>
              <a:sym typeface="Times New Roman"/>
            </a:endParaRPr>
          </a:p>
        </p:txBody>
      </p:sp>
      <p:pic>
        <p:nvPicPr>
          <p:cNvPr id="4098" name="Picture 2" descr="E:\Project Files\Histogram Equaliztion\Screenshot.png"/>
          <p:cNvPicPr>
            <a:picLocks noChangeAspect="1" noChangeArrowheads="1"/>
          </p:cNvPicPr>
          <p:nvPr/>
        </p:nvPicPr>
        <p:blipFill>
          <a:blip r:embed="rId3"/>
          <a:srcRect/>
          <a:stretch>
            <a:fillRect/>
          </a:stretch>
        </p:blipFill>
        <p:spPr bwMode="auto">
          <a:xfrm>
            <a:off x="266216" y="1134319"/>
            <a:ext cx="4271059" cy="3366124"/>
          </a:xfrm>
          <a:prstGeom prst="rect">
            <a:avLst/>
          </a:prstGeom>
          <a:noFill/>
        </p:spPr>
      </p:pic>
      <p:pic>
        <p:nvPicPr>
          <p:cNvPr id="4099" name="Picture 3" descr="E:\Project Files\Histogram Equaliztion\Equalized Image.png"/>
          <p:cNvPicPr>
            <a:picLocks noChangeAspect="1" noChangeArrowheads="1"/>
          </p:cNvPicPr>
          <p:nvPr/>
        </p:nvPicPr>
        <p:blipFill>
          <a:blip r:embed="rId4"/>
          <a:srcRect/>
          <a:stretch>
            <a:fillRect/>
          </a:stretch>
        </p:blipFill>
        <p:spPr bwMode="auto">
          <a:xfrm>
            <a:off x="4699322" y="1145894"/>
            <a:ext cx="4166591" cy="3356658"/>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300125" y="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latin typeface="Times New Roman"/>
                <a:ea typeface="Times New Roman"/>
                <a:cs typeface="Times New Roman"/>
                <a:sym typeface="Times New Roman"/>
              </a:rPr>
              <a:t>Image Smoothing</a:t>
            </a:r>
            <a:endParaRPr b="1">
              <a:latin typeface="Times New Roman"/>
              <a:ea typeface="Times New Roman"/>
              <a:cs typeface="Times New Roman"/>
              <a:sym typeface="Times New Roman"/>
            </a:endParaRPr>
          </a:p>
        </p:txBody>
      </p:sp>
      <p:pic>
        <p:nvPicPr>
          <p:cNvPr id="3074" name="Picture 2" descr="E:\Image Smoothing\images.png"/>
          <p:cNvPicPr>
            <a:picLocks noChangeAspect="1" noChangeArrowheads="1"/>
          </p:cNvPicPr>
          <p:nvPr/>
        </p:nvPicPr>
        <p:blipFill>
          <a:blip r:embed="rId3"/>
          <a:srcRect/>
          <a:stretch>
            <a:fillRect/>
          </a:stretch>
        </p:blipFill>
        <p:spPr bwMode="auto">
          <a:xfrm>
            <a:off x="1" y="833377"/>
            <a:ext cx="4328931" cy="3483980"/>
          </a:xfrm>
          <a:prstGeom prst="rect">
            <a:avLst/>
          </a:prstGeom>
          <a:noFill/>
        </p:spPr>
      </p:pic>
      <p:pic>
        <p:nvPicPr>
          <p:cNvPr id="3075" name="Picture 3" descr="E:\Image Smoothing\image(3).png"/>
          <p:cNvPicPr>
            <a:picLocks noChangeAspect="1" noChangeArrowheads="1"/>
          </p:cNvPicPr>
          <p:nvPr/>
        </p:nvPicPr>
        <p:blipFill>
          <a:blip r:embed="rId4"/>
          <a:srcRect/>
          <a:stretch>
            <a:fillRect/>
          </a:stretch>
        </p:blipFill>
        <p:spPr bwMode="auto">
          <a:xfrm>
            <a:off x="4433103" y="833377"/>
            <a:ext cx="4710897" cy="3483979"/>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311700" y="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latin typeface="Times New Roman"/>
                <a:ea typeface="Times New Roman"/>
                <a:cs typeface="Times New Roman"/>
                <a:sym typeface="Times New Roman"/>
              </a:rPr>
              <a:t>Image Sharpening</a:t>
            </a:r>
            <a:endParaRPr b="1">
              <a:latin typeface="Times New Roman"/>
              <a:ea typeface="Times New Roman"/>
              <a:cs typeface="Times New Roman"/>
              <a:sym typeface="Times New Roman"/>
            </a:endParaRPr>
          </a:p>
        </p:txBody>
      </p:sp>
      <p:pic>
        <p:nvPicPr>
          <p:cNvPr id="2052" name="Picture 4" descr="C:\Users\Nirish\Desktop\sss.png"/>
          <p:cNvPicPr>
            <a:picLocks noChangeAspect="1" noChangeArrowheads="1"/>
          </p:cNvPicPr>
          <p:nvPr/>
        </p:nvPicPr>
        <p:blipFill>
          <a:blip r:embed="rId3"/>
          <a:srcRect/>
          <a:stretch>
            <a:fillRect/>
          </a:stretch>
        </p:blipFill>
        <p:spPr bwMode="auto">
          <a:xfrm>
            <a:off x="300943" y="648259"/>
            <a:ext cx="4168814" cy="4175671"/>
          </a:xfrm>
          <a:prstGeom prst="rect">
            <a:avLst/>
          </a:prstGeom>
          <a:noFill/>
        </p:spPr>
      </p:pic>
      <p:pic>
        <p:nvPicPr>
          <p:cNvPr id="2053" name="Picture 5" descr="C:\Users\Nirish\Desktop\a.png"/>
          <p:cNvPicPr>
            <a:picLocks noChangeAspect="1" noChangeArrowheads="1"/>
          </p:cNvPicPr>
          <p:nvPr/>
        </p:nvPicPr>
        <p:blipFill>
          <a:blip r:embed="rId4"/>
          <a:srcRect/>
          <a:stretch>
            <a:fillRect/>
          </a:stretch>
        </p:blipFill>
        <p:spPr bwMode="auto">
          <a:xfrm>
            <a:off x="4734046" y="636607"/>
            <a:ext cx="4191563" cy="4198457"/>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311700" y="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latin typeface="Times New Roman"/>
                <a:ea typeface="Times New Roman"/>
                <a:cs typeface="Times New Roman"/>
                <a:sym typeface="Times New Roman"/>
              </a:rPr>
              <a:t>Image Sharpening</a:t>
            </a:r>
            <a:endParaRPr b="1">
              <a:latin typeface="Times New Roman"/>
              <a:ea typeface="Times New Roman"/>
              <a:cs typeface="Times New Roman"/>
              <a:sym typeface="Times New Roman"/>
            </a:endParaRPr>
          </a:p>
        </p:txBody>
      </p:sp>
      <p:pic>
        <p:nvPicPr>
          <p:cNvPr id="2050" name="Picture 2" descr="E:\Project Files\Image Sharpening\Screenshot.png"/>
          <p:cNvPicPr>
            <a:picLocks noChangeAspect="1" noChangeArrowheads="1"/>
          </p:cNvPicPr>
          <p:nvPr/>
        </p:nvPicPr>
        <p:blipFill>
          <a:blip r:embed="rId3"/>
          <a:srcRect/>
          <a:stretch>
            <a:fillRect/>
          </a:stretch>
        </p:blipFill>
        <p:spPr bwMode="auto">
          <a:xfrm>
            <a:off x="277791" y="1104056"/>
            <a:ext cx="4244533" cy="3392637"/>
          </a:xfrm>
          <a:prstGeom prst="rect">
            <a:avLst/>
          </a:prstGeom>
          <a:noFill/>
        </p:spPr>
      </p:pic>
      <p:pic>
        <p:nvPicPr>
          <p:cNvPr id="2051" name="Picture 3" descr="E:\Project Files\Image Sharpening\image(3).png"/>
          <p:cNvPicPr>
            <a:picLocks noChangeAspect="1" noChangeArrowheads="1"/>
          </p:cNvPicPr>
          <p:nvPr/>
        </p:nvPicPr>
        <p:blipFill>
          <a:blip r:embed="rId4"/>
          <a:srcRect/>
          <a:stretch>
            <a:fillRect/>
          </a:stretch>
        </p:blipFill>
        <p:spPr bwMode="auto">
          <a:xfrm>
            <a:off x="4655532" y="1111170"/>
            <a:ext cx="4214001" cy="3368233"/>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311700" y="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latin typeface="Times New Roman"/>
                <a:ea typeface="Times New Roman"/>
                <a:cs typeface="Times New Roman"/>
                <a:sym typeface="Times New Roman"/>
              </a:rPr>
              <a:t>Image Sharpening</a:t>
            </a:r>
            <a:endParaRPr b="1">
              <a:latin typeface="Times New Roman"/>
              <a:ea typeface="Times New Roman"/>
              <a:cs typeface="Times New Roman"/>
              <a:sym typeface="Times New Roman"/>
            </a:endParaRPr>
          </a:p>
        </p:txBody>
      </p:sp>
      <p:pic>
        <p:nvPicPr>
          <p:cNvPr id="4" name="Picture 2" descr="E:\Image Processing\5. Sharpening Image\a.png"/>
          <p:cNvPicPr>
            <a:picLocks noChangeAspect="1" noChangeArrowheads="1"/>
          </p:cNvPicPr>
          <p:nvPr/>
        </p:nvPicPr>
        <p:blipFill>
          <a:blip r:embed="rId3"/>
          <a:srcRect/>
          <a:stretch>
            <a:fillRect/>
          </a:stretch>
        </p:blipFill>
        <p:spPr bwMode="auto">
          <a:xfrm>
            <a:off x="787078" y="561674"/>
            <a:ext cx="3229337" cy="4427634"/>
          </a:xfrm>
          <a:prstGeom prst="rect">
            <a:avLst/>
          </a:prstGeom>
          <a:noFill/>
        </p:spPr>
      </p:pic>
      <p:pic>
        <p:nvPicPr>
          <p:cNvPr id="5" name="Picture 3" descr="E:\Image Processing\5. Sharpening Image\index.png"/>
          <p:cNvPicPr>
            <a:picLocks noChangeAspect="1" noChangeArrowheads="1"/>
          </p:cNvPicPr>
          <p:nvPr/>
        </p:nvPicPr>
        <p:blipFill>
          <a:blip r:embed="rId4"/>
          <a:srcRect/>
          <a:stretch>
            <a:fillRect/>
          </a:stretch>
        </p:blipFill>
        <p:spPr bwMode="auto">
          <a:xfrm>
            <a:off x="4699322" y="532436"/>
            <a:ext cx="3255380" cy="4469132"/>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311700" y="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latin typeface="Times New Roman"/>
                <a:ea typeface="Times New Roman"/>
                <a:cs typeface="Times New Roman"/>
                <a:sym typeface="Times New Roman"/>
              </a:rPr>
              <a:t>Median Filter</a:t>
            </a:r>
            <a:endParaRPr b="1">
              <a:latin typeface="Times New Roman"/>
              <a:ea typeface="Times New Roman"/>
              <a:cs typeface="Times New Roman"/>
              <a:sym typeface="Times New Roman"/>
            </a:endParaRPr>
          </a:p>
        </p:txBody>
      </p:sp>
      <p:pic>
        <p:nvPicPr>
          <p:cNvPr id="5122" name="Picture 2" descr="E:\Project Files\Median Filter\Median Filter.png"/>
          <p:cNvPicPr>
            <a:picLocks noChangeAspect="1" noChangeArrowheads="1"/>
          </p:cNvPicPr>
          <p:nvPr/>
        </p:nvPicPr>
        <p:blipFill>
          <a:blip r:embed="rId3"/>
          <a:srcRect/>
          <a:stretch>
            <a:fillRect/>
          </a:stretch>
        </p:blipFill>
        <p:spPr bwMode="auto">
          <a:xfrm>
            <a:off x="0" y="1559388"/>
            <a:ext cx="5332963" cy="2075063"/>
          </a:xfrm>
          <a:prstGeom prst="rect">
            <a:avLst/>
          </a:prstGeom>
          <a:noFill/>
        </p:spPr>
      </p:pic>
      <p:pic>
        <p:nvPicPr>
          <p:cNvPr id="5123" name="Picture 3" descr="E:\Project Files\Median Filter\Selection.png"/>
          <p:cNvPicPr>
            <a:picLocks noChangeAspect="1" noChangeArrowheads="1"/>
          </p:cNvPicPr>
          <p:nvPr/>
        </p:nvPicPr>
        <p:blipFill>
          <a:blip r:embed="rId4"/>
          <a:srcRect/>
          <a:stretch>
            <a:fillRect/>
          </a:stretch>
        </p:blipFill>
        <p:spPr bwMode="auto">
          <a:xfrm>
            <a:off x="5438775" y="1397463"/>
            <a:ext cx="3705225" cy="2371725"/>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311700" y="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latin typeface="Times New Roman"/>
                <a:ea typeface="Times New Roman"/>
                <a:cs typeface="Times New Roman"/>
                <a:sym typeface="Times New Roman"/>
              </a:rPr>
              <a:t>Median Filter</a:t>
            </a:r>
            <a:endParaRPr b="1">
              <a:latin typeface="Times New Roman"/>
              <a:ea typeface="Times New Roman"/>
              <a:cs typeface="Times New Roman"/>
              <a:sym typeface="Times New Roman"/>
            </a:endParaRPr>
          </a:p>
        </p:txBody>
      </p:sp>
      <p:pic>
        <p:nvPicPr>
          <p:cNvPr id="4098" name="Picture 2" descr="C:\Users\Nirish\Desktop\Median Filter\Grayscale\index.jpeg"/>
          <p:cNvPicPr>
            <a:picLocks noChangeAspect="1" noChangeArrowheads="1"/>
          </p:cNvPicPr>
          <p:nvPr/>
        </p:nvPicPr>
        <p:blipFill>
          <a:blip r:embed="rId3"/>
          <a:srcRect/>
          <a:stretch>
            <a:fillRect/>
          </a:stretch>
        </p:blipFill>
        <p:spPr bwMode="auto">
          <a:xfrm>
            <a:off x="347242" y="627207"/>
            <a:ext cx="4109012" cy="4109012"/>
          </a:xfrm>
          <a:prstGeom prst="rect">
            <a:avLst/>
          </a:prstGeom>
          <a:noFill/>
        </p:spPr>
      </p:pic>
      <p:pic>
        <p:nvPicPr>
          <p:cNvPr id="4100" name="Picture 4" descr="C:\Users\Nirish\Desktop\abc.jpg"/>
          <p:cNvPicPr>
            <a:picLocks noChangeAspect="1" noChangeArrowheads="1"/>
          </p:cNvPicPr>
          <p:nvPr/>
        </p:nvPicPr>
        <p:blipFill>
          <a:blip r:embed="rId4"/>
          <a:srcRect/>
          <a:stretch>
            <a:fillRect/>
          </a:stretch>
        </p:blipFill>
        <p:spPr bwMode="auto">
          <a:xfrm>
            <a:off x="4710896" y="636609"/>
            <a:ext cx="4111184" cy="4111184"/>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311700" y="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latin typeface="Times New Roman"/>
                <a:ea typeface="Times New Roman"/>
                <a:cs typeface="Times New Roman"/>
                <a:sym typeface="Times New Roman"/>
              </a:rPr>
              <a:t>Median Filter</a:t>
            </a:r>
            <a:endParaRPr b="1">
              <a:latin typeface="Times New Roman"/>
              <a:ea typeface="Times New Roman"/>
              <a:cs typeface="Times New Roman"/>
              <a:sym typeface="Times New Roman"/>
            </a:endParaRPr>
          </a:p>
        </p:txBody>
      </p:sp>
      <p:pic>
        <p:nvPicPr>
          <p:cNvPr id="2" name="Picture 2" descr="C:\Users\Nirish\Desktop\Median Filter\RGB\images.jpeg"/>
          <p:cNvPicPr>
            <a:picLocks noChangeAspect="1" noChangeArrowheads="1"/>
          </p:cNvPicPr>
          <p:nvPr/>
        </p:nvPicPr>
        <p:blipFill>
          <a:blip r:embed="rId3"/>
          <a:srcRect/>
          <a:stretch>
            <a:fillRect/>
          </a:stretch>
        </p:blipFill>
        <p:spPr bwMode="auto">
          <a:xfrm>
            <a:off x="289367" y="1205706"/>
            <a:ext cx="4241036" cy="3190875"/>
          </a:xfrm>
          <a:prstGeom prst="rect">
            <a:avLst/>
          </a:prstGeom>
          <a:noFill/>
        </p:spPr>
      </p:pic>
      <p:pic>
        <p:nvPicPr>
          <p:cNvPr id="3" name="Picture 3" descr="C:\Users\Nirish\Desktop\Median Filter\RGB\5x5.png"/>
          <p:cNvPicPr>
            <a:picLocks noChangeAspect="1" noChangeArrowheads="1"/>
          </p:cNvPicPr>
          <p:nvPr/>
        </p:nvPicPr>
        <p:blipFill>
          <a:blip r:embed="rId4"/>
          <a:srcRect/>
          <a:stretch>
            <a:fillRect/>
          </a:stretch>
        </p:blipFill>
        <p:spPr bwMode="auto">
          <a:xfrm>
            <a:off x="4694618" y="1192192"/>
            <a:ext cx="4264436" cy="3208480"/>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300125" y="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latin typeface="Times New Roman"/>
                <a:ea typeface="Times New Roman"/>
                <a:cs typeface="Times New Roman"/>
                <a:sym typeface="Times New Roman"/>
              </a:rPr>
              <a:t>Edge Detection</a:t>
            </a:r>
            <a:endParaRPr b="1">
              <a:latin typeface="Times New Roman"/>
              <a:ea typeface="Times New Roman"/>
              <a:cs typeface="Times New Roman"/>
              <a:sym typeface="Times New Roman"/>
            </a:endParaRPr>
          </a:p>
        </p:txBody>
      </p:sp>
      <p:pic>
        <p:nvPicPr>
          <p:cNvPr id="6146" name="Picture 2" descr="C:\Users\Nirish\Desktop\Edge Detection\t.png"/>
          <p:cNvPicPr>
            <a:picLocks noChangeAspect="1" noChangeArrowheads="1"/>
          </p:cNvPicPr>
          <p:nvPr/>
        </p:nvPicPr>
        <p:blipFill>
          <a:blip r:embed="rId3"/>
          <a:srcRect/>
          <a:stretch>
            <a:fillRect/>
          </a:stretch>
        </p:blipFill>
        <p:spPr bwMode="auto">
          <a:xfrm>
            <a:off x="243068" y="1076446"/>
            <a:ext cx="2757717" cy="3183037"/>
          </a:xfrm>
          <a:prstGeom prst="rect">
            <a:avLst/>
          </a:prstGeom>
          <a:noFill/>
        </p:spPr>
      </p:pic>
      <p:pic>
        <p:nvPicPr>
          <p:cNvPr id="6147" name="Picture 3" descr="C:\Users\Nirish\Desktop\Edge Detection\s.png"/>
          <p:cNvPicPr>
            <a:picLocks noChangeAspect="1" noChangeArrowheads="1"/>
          </p:cNvPicPr>
          <p:nvPr/>
        </p:nvPicPr>
        <p:blipFill>
          <a:blip r:embed="rId4"/>
          <a:srcRect/>
          <a:stretch>
            <a:fillRect/>
          </a:stretch>
        </p:blipFill>
        <p:spPr bwMode="auto">
          <a:xfrm>
            <a:off x="3171462" y="1064871"/>
            <a:ext cx="2855589" cy="3217762"/>
          </a:xfrm>
          <a:prstGeom prst="rect">
            <a:avLst/>
          </a:prstGeom>
          <a:noFill/>
        </p:spPr>
      </p:pic>
      <p:pic>
        <p:nvPicPr>
          <p:cNvPr id="6148" name="Picture 4" descr="C:\Users\Nirish\Desktop\Edge Detection\e.png"/>
          <p:cNvPicPr>
            <a:picLocks noChangeAspect="1" noChangeArrowheads="1"/>
          </p:cNvPicPr>
          <p:nvPr/>
        </p:nvPicPr>
        <p:blipFill>
          <a:blip r:embed="rId5"/>
          <a:srcRect/>
          <a:stretch>
            <a:fillRect/>
          </a:stretch>
        </p:blipFill>
        <p:spPr bwMode="auto">
          <a:xfrm>
            <a:off x="6148969" y="1064871"/>
            <a:ext cx="2827066" cy="3217761"/>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300125" y="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latin typeface="Times New Roman"/>
                <a:ea typeface="Times New Roman"/>
                <a:cs typeface="Times New Roman"/>
                <a:sym typeface="Times New Roman"/>
              </a:rPr>
              <a:t>Edge Detection</a:t>
            </a:r>
            <a:endParaRPr b="1">
              <a:latin typeface="Times New Roman"/>
              <a:ea typeface="Times New Roman"/>
              <a:cs typeface="Times New Roman"/>
              <a:sym typeface="Times New Roman"/>
            </a:endParaRPr>
          </a:p>
        </p:txBody>
      </p:sp>
      <p:pic>
        <p:nvPicPr>
          <p:cNvPr id="7170" name="Picture 2" descr="C:\Users\Nirish\Desktop\Edge Detection\d.png"/>
          <p:cNvPicPr>
            <a:picLocks noChangeAspect="1" noChangeArrowheads="1"/>
          </p:cNvPicPr>
          <p:nvPr/>
        </p:nvPicPr>
        <p:blipFill>
          <a:blip r:embed="rId3"/>
          <a:srcRect/>
          <a:stretch>
            <a:fillRect/>
          </a:stretch>
        </p:blipFill>
        <p:spPr bwMode="auto">
          <a:xfrm>
            <a:off x="512782" y="2612804"/>
            <a:ext cx="7948311" cy="2371725"/>
          </a:xfrm>
          <a:prstGeom prst="rect">
            <a:avLst/>
          </a:prstGeom>
          <a:noFill/>
        </p:spPr>
      </p:pic>
      <p:pic>
        <p:nvPicPr>
          <p:cNvPr id="7171" name="Picture 3" descr="C:\Users\Nirish\Desktop\Edge Detection\map.png"/>
          <p:cNvPicPr>
            <a:picLocks noChangeAspect="1" noChangeArrowheads="1"/>
          </p:cNvPicPr>
          <p:nvPr/>
        </p:nvPicPr>
        <p:blipFill>
          <a:blip r:embed="rId4"/>
          <a:srcRect/>
          <a:stretch>
            <a:fillRect/>
          </a:stretch>
        </p:blipFill>
        <p:spPr bwMode="auto">
          <a:xfrm>
            <a:off x="520861" y="752355"/>
            <a:ext cx="4016415" cy="1697638"/>
          </a:xfrm>
          <a:prstGeom prst="rect">
            <a:avLst/>
          </a:prstGeom>
          <a:noFill/>
        </p:spPr>
      </p:pic>
      <p:pic>
        <p:nvPicPr>
          <p:cNvPr id="7172" name="Picture 4" descr="C:\Users\Nirish\Desktop\Edge Detection\a.png"/>
          <p:cNvPicPr>
            <a:picLocks noChangeAspect="1" noChangeArrowheads="1"/>
          </p:cNvPicPr>
          <p:nvPr/>
        </p:nvPicPr>
        <p:blipFill>
          <a:blip r:embed="rId5"/>
          <a:srcRect/>
          <a:stretch>
            <a:fillRect/>
          </a:stretch>
        </p:blipFill>
        <p:spPr bwMode="auto">
          <a:xfrm>
            <a:off x="4641449" y="740780"/>
            <a:ext cx="3796496" cy="1718761"/>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b="1">
                <a:latin typeface="Times New Roman"/>
                <a:ea typeface="Times New Roman"/>
                <a:cs typeface="Times New Roman"/>
                <a:sym typeface="Times New Roman"/>
              </a:rPr>
              <a:t>1.Project Conception and Initiation</a:t>
            </a:r>
            <a:endParaRPr sz="4000" b="1">
              <a:latin typeface="Times New Roman"/>
              <a:ea typeface="Times New Roman"/>
              <a:cs typeface="Times New Roman"/>
              <a:sym typeface="Times New Roman"/>
            </a:endParaRPr>
          </a:p>
        </p:txBody>
      </p:sp>
      <p:sp>
        <p:nvSpPr>
          <p:cNvPr id="71" name="Google Shape;71;p15"/>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300125" y="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latin typeface="Times New Roman"/>
                <a:ea typeface="Times New Roman"/>
                <a:cs typeface="Times New Roman"/>
                <a:sym typeface="Times New Roman"/>
              </a:rPr>
              <a:t>Edge Detection</a:t>
            </a:r>
            <a:endParaRPr b="1">
              <a:latin typeface="Times New Roman"/>
              <a:ea typeface="Times New Roman"/>
              <a:cs typeface="Times New Roman"/>
              <a:sym typeface="Times New Roman"/>
            </a:endParaRPr>
          </a:p>
        </p:txBody>
      </p:sp>
      <p:pic>
        <p:nvPicPr>
          <p:cNvPr id="4" name="Picture 3" descr="E:\Image Segmentation\Edge Detection\b.png"/>
          <p:cNvPicPr>
            <a:picLocks noChangeAspect="1" noChangeArrowheads="1"/>
          </p:cNvPicPr>
          <p:nvPr/>
        </p:nvPicPr>
        <p:blipFill>
          <a:blip r:embed="rId3"/>
          <a:srcRect/>
          <a:stretch>
            <a:fillRect/>
          </a:stretch>
        </p:blipFill>
        <p:spPr bwMode="auto">
          <a:xfrm>
            <a:off x="0" y="887392"/>
            <a:ext cx="4467828" cy="3581400"/>
          </a:xfrm>
          <a:prstGeom prst="rect">
            <a:avLst/>
          </a:prstGeom>
          <a:noFill/>
        </p:spPr>
      </p:pic>
      <p:pic>
        <p:nvPicPr>
          <p:cNvPr id="5" name="Picture 4" descr="E:\Image Segmentation\Edge Detection\a.png"/>
          <p:cNvPicPr>
            <a:picLocks noChangeAspect="1" noChangeArrowheads="1"/>
          </p:cNvPicPr>
          <p:nvPr/>
        </p:nvPicPr>
        <p:blipFill>
          <a:blip r:embed="rId4"/>
          <a:srcRect/>
          <a:stretch>
            <a:fillRect/>
          </a:stretch>
        </p:blipFill>
        <p:spPr bwMode="auto">
          <a:xfrm>
            <a:off x="4595148" y="887392"/>
            <a:ext cx="4548851" cy="3581400"/>
          </a:xfrm>
          <a:prstGeom prst="rect">
            <a:avLst/>
          </a:prstGeom>
          <a:noFill/>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2"/>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2.7 References</a:t>
            </a:r>
            <a:endParaRPr b="1">
              <a:latin typeface="Times New Roman"/>
              <a:ea typeface="Times New Roman"/>
              <a:cs typeface="Times New Roman"/>
              <a:sym typeface="Times New Roman"/>
            </a:endParaRPr>
          </a:p>
        </p:txBody>
      </p:sp>
      <p:sp>
        <p:nvSpPr>
          <p:cNvPr id="173" name="Google Shape;173;p32"/>
          <p:cNvSpPr txBox="1">
            <a:spLocks noGrp="1"/>
          </p:cNvSpPr>
          <p:nvPr>
            <p:ph type="body" idx="1"/>
          </p:nvPr>
        </p:nvSpPr>
        <p:spPr>
          <a:xfrm>
            <a:off x="311700" y="1171599"/>
            <a:ext cx="8520600" cy="3828663"/>
          </a:xfrm>
          <a:prstGeom prst="rect">
            <a:avLst/>
          </a:prstGeom>
        </p:spPr>
        <p:txBody>
          <a:bodyPr spcFirstLastPara="1" wrap="square" lIns="91425" tIns="91425" rIns="91425" bIns="91425" anchor="t" anchorCtr="0">
            <a:noAutofit/>
          </a:bodyPr>
          <a:lstStyle/>
          <a:p>
            <a:pPr>
              <a:buNone/>
            </a:pPr>
            <a:r>
              <a:rPr lang="en-IN" sz="1400" dirty="0" smtClean="0"/>
              <a:t>1) Digital Image Processing by </a:t>
            </a:r>
            <a:r>
              <a:rPr lang="en-IN" sz="1400" dirty="0" err="1" smtClean="0"/>
              <a:t>Rafel</a:t>
            </a:r>
            <a:r>
              <a:rPr lang="en-IN" sz="1400" dirty="0" smtClean="0"/>
              <a:t> C. Gonzalez and Richard E. Woods</a:t>
            </a:r>
            <a:endParaRPr lang="en-US" sz="1400" dirty="0" smtClean="0"/>
          </a:p>
          <a:p>
            <a:pPr>
              <a:buNone/>
            </a:pPr>
            <a:r>
              <a:rPr lang="en-IN" sz="1400" dirty="0" smtClean="0"/>
              <a:t>2) Digital Image </a:t>
            </a:r>
            <a:r>
              <a:rPr lang="en-IN" sz="1400" dirty="0" err="1" smtClean="0"/>
              <a:t>Processing”by</a:t>
            </a:r>
            <a:r>
              <a:rPr lang="en-IN" sz="1400" dirty="0" smtClean="0"/>
              <a:t> S. Sridhar</a:t>
            </a:r>
            <a:endParaRPr lang="en-US" sz="1400" dirty="0" smtClean="0"/>
          </a:p>
          <a:p>
            <a:pPr>
              <a:buNone/>
            </a:pPr>
            <a:r>
              <a:rPr lang="en-IN" sz="1400" dirty="0" smtClean="0"/>
              <a:t>3) Digital Signal Processing by John G. </a:t>
            </a:r>
            <a:r>
              <a:rPr lang="en-IN" sz="1400" dirty="0" err="1" smtClean="0"/>
              <a:t>Proakis</a:t>
            </a:r>
            <a:r>
              <a:rPr lang="en-IN" sz="1400" dirty="0" smtClean="0"/>
              <a:t>, </a:t>
            </a:r>
            <a:r>
              <a:rPr lang="en-IN" sz="1400" dirty="0" err="1" smtClean="0"/>
              <a:t>Dimitris</a:t>
            </a:r>
            <a:r>
              <a:rPr lang="en-IN" sz="1400" dirty="0" smtClean="0"/>
              <a:t> and </a:t>
            </a:r>
            <a:r>
              <a:rPr lang="en-IN" sz="1400" dirty="0" err="1" smtClean="0"/>
              <a:t>G.Manolakis</a:t>
            </a:r>
            <a:endParaRPr lang="en-US" sz="1400" dirty="0" smtClean="0"/>
          </a:p>
          <a:p>
            <a:pPr>
              <a:buNone/>
            </a:pPr>
            <a:r>
              <a:rPr lang="en-IN" sz="1400" dirty="0" smtClean="0"/>
              <a:t>4) Digital Signal Processing by A. </a:t>
            </a:r>
            <a:r>
              <a:rPr lang="en-IN" sz="1400" dirty="0" err="1" smtClean="0"/>
              <a:t>Anand</a:t>
            </a:r>
            <a:r>
              <a:rPr lang="en-IN" sz="1400" dirty="0" smtClean="0"/>
              <a:t> Kumar</a:t>
            </a:r>
            <a:endParaRPr lang="en-US" sz="1400" dirty="0" smtClean="0"/>
          </a:p>
          <a:p>
            <a:pPr>
              <a:buNone/>
            </a:pPr>
            <a:r>
              <a:rPr lang="en-IN" sz="1400" dirty="0" smtClean="0"/>
              <a:t>5) Tom </a:t>
            </a:r>
            <a:r>
              <a:rPr lang="en-IN" sz="1400" dirty="0" err="1" smtClean="0"/>
              <a:t>M.Mitchell</a:t>
            </a:r>
            <a:r>
              <a:rPr lang="en-IN" sz="1400" dirty="0" smtClean="0"/>
              <a:t> “Machine Learning” McGraw Hill</a:t>
            </a:r>
            <a:endParaRPr lang="en-US" sz="1400" dirty="0" smtClean="0"/>
          </a:p>
          <a:p>
            <a:pPr>
              <a:buNone/>
            </a:pPr>
            <a:r>
              <a:rPr lang="en-IN" sz="1400" dirty="0" smtClean="0"/>
              <a:t>6) Stephen </a:t>
            </a:r>
            <a:r>
              <a:rPr lang="en-IN" sz="1400" dirty="0" err="1" smtClean="0"/>
              <a:t>Marsland</a:t>
            </a:r>
            <a:r>
              <a:rPr lang="en-IN" sz="1400" dirty="0" smtClean="0"/>
              <a:t>, “Machine Learning An Algorithmic Perspective” CRC Press</a:t>
            </a:r>
            <a:endParaRPr lang="en-US" sz="1400" dirty="0" smtClean="0"/>
          </a:p>
          <a:p>
            <a:pPr>
              <a:buNone/>
            </a:pPr>
            <a:r>
              <a:rPr lang="en-IN" sz="1400" dirty="0" smtClean="0"/>
              <a:t>7) Artificial Intelligence A Modern Approach , Stuart J. Russell and Peter </a:t>
            </a:r>
            <a:r>
              <a:rPr lang="en-IN" sz="1400" dirty="0" err="1" smtClean="0"/>
              <a:t>Norvig</a:t>
            </a:r>
            <a:endParaRPr lang="en-US" sz="1400" dirty="0" smtClean="0"/>
          </a:p>
          <a:p>
            <a:pPr>
              <a:buNone/>
            </a:pPr>
            <a:r>
              <a:rPr lang="en-IN" sz="1400" dirty="0" smtClean="0"/>
              <a:t>8) Artificial Intelligence and Intelligent Systems , </a:t>
            </a:r>
            <a:r>
              <a:rPr lang="en-IN" sz="1400" dirty="0" err="1" smtClean="0"/>
              <a:t>N.P.Padhy</a:t>
            </a:r>
            <a:endParaRPr lang="en-US" sz="1400" dirty="0" smtClean="0"/>
          </a:p>
          <a:p>
            <a:pPr>
              <a:buNone/>
            </a:pPr>
            <a:r>
              <a:rPr lang="en-IN" sz="1400" dirty="0" smtClean="0"/>
              <a:t>9) Artificial Intelligence , Elaine Rich and Kevin Knight</a:t>
            </a:r>
            <a:endParaRPr lang="en-US" sz="1400" dirty="0" smtClean="0"/>
          </a:p>
          <a:p>
            <a:pPr>
              <a:buNone/>
            </a:pPr>
            <a:r>
              <a:rPr lang="en-IN" sz="1400" dirty="0" smtClean="0"/>
              <a:t>10) Neural Networks, Fuzzy Logic and Genetic Algorithms , </a:t>
            </a:r>
            <a:r>
              <a:rPr lang="en-IN" sz="1400" dirty="0" err="1" smtClean="0"/>
              <a:t>S.Rajasekaran</a:t>
            </a:r>
            <a:r>
              <a:rPr lang="en-IN" sz="1400" dirty="0" smtClean="0"/>
              <a:t> and G.A. </a:t>
            </a:r>
            <a:r>
              <a:rPr lang="en-IN" sz="1400" dirty="0" err="1" smtClean="0"/>
              <a:t>Pai</a:t>
            </a:r>
            <a:endParaRPr lang="en-US" sz="1400" dirty="0" smtClean="0"/>
          </a:p>
          <a:p>
            <a:pPr>
              <a:buNone/>
            </a:pPr>
            <a:r>
              <a:rPr lang="en-IN" sz="1400" dirty="0" smtClean="0"/>
              <a:t>11) Fuzzy Set Theory and its Applications , Zimmermann</a:t>
            </a:r>
            <a:endParaRPr lang="en-US" sz="1400" dirty="0" smtClean="0"/>
          </a:p>
          <a:p>
            <a:pPr>
              <a:buNone/>
            </a:pPr>
            <a:r>
              <a:rPr lang="en-IN" sz="1400" dirty="0" smtClean="0"/>
              <a:t>12) Introduction to soft computing , </a:t>
            </a:r>
            <a:r>
              <a:rPr lang="en-IN" sz="1400" dirty="0" err="1" smtClean="0"/>
              <a:t>Samir</a:t>
            </a:r>
            <a:r>
              <a:rPr lang="en-IN" sz="1400" dirty="0" smtClean="0"/>
              <a:t> Roy and </a:t>
            </a:r>
            <a:r>
              <a:rPr lang="en-IN" sz="1400" dirty="0" err="1" smtClean="0"/>
              <a:t>Chakraborty</a:t>
            </a:r>
            <a:endParaRPr lang="en-US" sz="1400" dirty="0" smtClean="0"/>
          </a:p>
          <a:p>
            <a:pPr>
              <a:buNone/>
            </a:pPr>
            <a:r>
              <a:rPr lang="en-IN" sz="1400" dirty="0" smtClean="0"/>
              <a:t>13) Principles of Soft Computing , </a:t>
            </a:r>
            <a:r>
              <a:rPr lang="en-IN" sz="1400" dirty="0" err="1" smtClean="0"/>
              <a:t>S.N.Sivanandam</a:t>
            </a:r>
            <a:r>
              <a:rPr lang="en-IN" sz="1400" dirty="0" smtClean="0"/>
              <a:t>, </a:t>
            </a:r>
            <a:r>
              <a:rPr lang="en-IN" sz="1400" dirty="0" err="1" smtClean="0"/>
              <a:t>S.N.Deepa</a:t>
            </a:r>
            <a:endParaRPr lang="en-US" sz="1400" dirty="0" smtClean="0"/>
          </a:p>
          <a:p>
            <a:pPr>
              <a:buNone/>
            </a:pPr>
            <a:r>
              <a:rPr lang="en-IN" sz="1600" dirty="0" smtClean="0"/>
              <a:t> </a:t>
            </a:r>
            <a:endParaRPr lang="en-US" sz="1600" dirty="0" smtClean="0"/>
          </a:p>
          <a:p>
            <a:pPr marL="457200" lvl="0" indent="-342900" algn="l" rtl="0">
              <a:spcBef>
                <a:spcPts val="0"/>
              </a:spcBef>
              <a:spcAft>
                <a:spcPts val="0"/>
              </a:spcAft>
              <a:buSzPts val="1800"/>
              <a:buNone/>
            </a:pPr>
            <a:r>
              <a:rPr lang="en" sz="1600" dirty="0" smtClean="0"/>
              <a:t>             </a:t>
            </a:r>
            <a:endParaRPr sz="1600"/>
          </a:p>
          <a:p>
            <a:pPr marL="457200" lvl="0" indent="-342900" algn="l" rtl="0">
              <a:spcBef>
                <a:spcPts val="0"/>
              </a:spcBef>
              <a:spcAft>
                <a:spcPts val="0"/>
              </a:spcAft>
              <a:buSzPts val="1800"/>
              <a:buNone/>
            </a:pPr>
            <a:r>
              <a:rPr lang="en" dirty="0"/>
              <a:t>               </a:t>
            </a:r>
            <a:endParaRPr/>
          </a:p>
          <a:p>
            <a:pPr marL="457200" lvl="0" indent="-342900" algn="l" rtl="0">
              <a:spcBef>
                <a:spcPts val="0"/>
              </a:spcBef>
              <a:spcAft>
                <a:spcPts val="0"/>
              </a:spcAft>
              <a:buSzPts val="1800"/>
              <a:buNone/>
            </a:pPr>
            <a:r>
              <a:rPr lang="en" dirty="0"/>
              <a:t>                    </a:t>
            </a:r>
            <a:endParaRPr/>
          </a:p>
          <a:p>
            <a:pPr marL="457200" lvl="0" indent="-342900" algn="l" rtl="0">
              <a:spcBef>
                <a:spcPts val="0"/>
              </a:spcBef>
              <a:spcAft>
                <a:spcPts val="0"/>
              </a:spcAft>
              <a:buSzPts val="1800"/>
              <a:buChar char="●"/>
            </a:pPr>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3"/>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3.Planning for next semester</a:t>
            </a:r>
            <a:endParaRPr b="1"/>
          </a:p>
        </p:txBody>
      </p:sp>
      <p:sp>
        <p:nvSpPr>
          <p:cNvPr id="179" name="Google Shape;179;p33"/>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Planning</a:t>
            </a:r>
            <a:endParaRPr b="1">
              <a:latin typeface="Times New Roman"/>
              <a:ea typeface="Times New Roman"/>
              <a:cs typeface="Times New Roman"/>
              <a:sym typeface="Times New Roman"/>
            </a:endParaRPr>
          </a:p>
        </p:txBody>
      </p:sp>
      <p:sp>
        <p:nvSpPr>
          <p:cNvPr id="185" name="Google Shape;185;p3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smtClean="0"/>
              <a:t>Implement the remaining functions in the software.</a:t>
            </a:r>
          </a:p>
          <a:p>
            <a:pPr marL="0" lvl="0" indent="0" algn="l" rtl="0">
              <a:spcBef>
                <a:spcPts val="0"/>
              </a:spcBef>
              <a:spcAft>
                <a:spcPts val="1600"/>
              </a:spcAft>
              <a:buNone/>
            </a:pPr>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5"/>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latin typeface="Times New Roman"/>
                <a:ea typeface="Times New Roman"/>
                <a:cs typeface="Times New Roman"/>
                <a:sym typeface="Times New Roman"/>
              </a:rPr>
              <a:t>Thank You</a:t>
            </a:r>
            <a:endParaRPr b="1">
              <a:latin typeface="Times New Roman"/>
              <a:ea typeface="Times New Roman"/>
              <a:cs typeface="Times New Roman"/>
              <a:sym typeface="Times New Roman"/>
            </a:endParaRPr>
          </a:p>
        </p:txBody>
      </p:sp>
      <p:sp>
        <p:nvSpPr>
          <p:cNvPr id="191" name="Google Shape;191;p35"/>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1.1 Abstract</a:t>
            </a:r>
            <a:endParaRPr b="1">
              <a:latin typeface="Times New Roman"/>
              <a:ea typeface="Times New Roman"/>
              <a:cs typeface="Times New Roman"/>
              <a:sym typeface="Times New Roman"/>
            </a:endParaRPr>
          </a:p>
        </p:txBody>
      </p:sp>
      <p:sp>
        <p:nvSpPr>
          <p:cNvPr id="6" name="Text Placeholder 5">
            <a:extLst>
              <a:ext uri="{FF2B5EF4-FFF2-40B4-BE49-F238E27FC236}">
                <a16:creationId xmlns="" xmlns:a16="http://schemas.microsoft.com/office/drawing/2014/main" id="{5C25B4E5-CFBE-CB4B-B303-1CDEB7EDB248}"/>
              </a:ext>
            </a:extLst>
          </p:cNvPr>
          <p:cNvSpPr txBox="1">
            <a:spLocks noGrp="1"/>
          </p:cNvSpPr>
          <p:nvPr>
            <p:ph type="body" idx="1"/>
          </p:nvPr>
        </p:nvSpPr>
        <p:spPr>
          <a:xfrm>
            <a:off x="311700" y="1210686"/>
            <a:ext cx="7852586" cy="1989745"/>
          </a:xfrm>
          <a:prstGeom prst="rect">
            <a:avLst/>
          </a:prstGeom>
          <a:noFill/>
        </p:spPr>
        <p:txBody>
          <a:bodyPr wrap="square">
            <a:spAutoFit/>
          </a:bodyPr>
          <a:lstStyle/>
          <a:p>
            <a:r>
              <a:rPr lang="en-US" sz="1400">
                <a:latin typeface="Times New Roman" pitchFamily="18" charset="0"/>
                <a:cs typeface="Times New Roman" pitchFamily="18" charset="0"/>
              </a:rPr>
              <a:t>It is an Artificial Teaching Assistant  that has been developed with main aim to assist students in their learning process by ensuring fast and efficiently search of documents and learning materials.</a:t>
            </a:r>
            <a:endParaRPr lang="en-IN" sz="1400">
              <a:latin typeface="Times New Roman" pitchFamily="18" charset="0"/>
              <a:cs typeface="Times New Roman" pitchFamily="18" charset="0"/>
            </a:endParaRPr>
          </a:p>
          <a:p>
            <a:r>
              <a:rPr lang="en-US" sz="1400">
                <a:latin typeface="Times New Roman" pitchFamily="18" charset="0"/>
                <a:cs typeface="Times New Roman" pitchFamily="18" charset="0"/>
              </a:rPr>
              <a:t>It is designed to work for english spoken language although it might work on some better than other depending on the nature of the language, the structure, grammar and semantics. </a:t>
            </a:r>
            <a:endParaRPr lang="en-IN" sz="1400">
              <a:latin typeface="Times New Roman" pitchFamily="18" charset="0"/>
              <a:cs typeface="Times New Roman" pitchFamily="18" charset="0"/>
            </a:endParaRPr>
          </a:p>
          <a:p>
            <a:r>
              <a:rPr lang="en-US" sz="1400">
                <a:latin typeface="Times New Roman" pitchFamily="18" charset="0"/>
                <a:cs typeface="Times New Roman" pitchFamily="18" charset="0"/>
              </a:rPr>
              <a:t>The method uses this metric to derive context from data and then queries the data source looking for the best match. </a:t>
            </a:r>
            <a:endParaRPr lang="en-IN" sz="1400">
              <a:latin typeface="Times New Roman" pitchFamily="18" charset="0"/>
              <a:cs typeface="Times New Roman" pitchFamily="18" charset="0"/>
            </a:endParaRPr>
          </a:p>
          <a:p>
            <a:pPr marL="114300" indent="0">
              <a:buNone/>
            </a:pPr>
            <a:endParaRPr lang="en-US"/>
          </a:p>
        </p:txBody>
      </p:sp>
    </p:spTree>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1.2 Objectives</a:t>
            </a:r>
            <a:endParaRPr b="1">
              <a:latin typeface="Times New Roman"/>
              <a:ea typeface="Times New Roman"/>
              <a:cs typeface="Times New Roman"/>
              <a:sym typeface="Times New Roman"/>
            </a:endParaRPr>
          </a:p>
        </p:txBody>
      </p:sp>
      <p:sp>
        <p:nvSpPr>
          <p:cNvPr id="83" name="Google Shape;83;p17"/>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r>
              <a:rPr lang="en-US" sz="1400">
                <a:latin typeface="Times New Roman" pitchFamily="18" charset="0"/>
                <a:cs typeface="Times New Roman" pitchFamily="18" charset="0"/>
              </a:rPr>
              <a:t>As educational AI progresses and becomes more sophisticated, it’s essential to include teachers in the process. In an ideal world, teachers and AI will create an immersive learning experience for students, together.</a:t>
            </a:r>
          </a:p>
          <a:p>
            <a:r>
              <a:rPr lang="en-US" sz="1400">
                <a:latin typeface="Times New Roman" pitchFamily="18" charset="0"/>
                <a:cs typeface="Times New Roman" pitchFamily="18" charset="0"/>
              </a:rPr>
              <a:t>To provide flexibility to an students to ask questions until they have a full understanding of the concepts without taking up teacher time</a:t>
            </a:r>
            <a:r>
              <a:rPr lang="en-IN" sz="1400">
                <a:latin typeface="Times New Roman" pitchFamily="18" charset="0"/>
                <a:cs typeface="Times New Roman" pitchFamily="18" charset="0"/>
              </a:rPr>
              <a:t>.</a:t>
            </a:r>
            <a:endParaRPr lang="en-US" sz="1400">
              <a:latin typeface="Times New Roman" pitchFamily="18" charset="0"/>
              <a:cs typeface="Times New Roman" pitchFamily="18" charset="0"/>
            </a:endParaRPr>
          </a:p>
          <a:p>
            <a:r>
              <a:rPr lang="en-US" sz="1400">
                <a:latin typeface="Times New Roman" pitchFamily="18" charset="0"/>
                <a:cs typeface="Times New Roman" pitchFamily="18" charset="0"/>
              </a:rPr>
              <a:t> To fill  the gaps for slower learning students</a:t>
            </a:r>
            <a:r>
              <a:rPr lang="en-IN" sz="1400">
                <a:latin typeface="Times New Roman" pitchFamily="18" charset="0"/>
                <a:cs typeface="Times New Roman" pitchFamily="18" charset="0"/>
              </a:rPr>
              <a:t>.</a:t>
            </a:r>
            <a:r>
              <a:rPr lang="en" sz="1400"/>
              <a:t>           </a:t>
            </a:r>
            <a:r>
              <a:rPr lang="en"/>
              <a:t>       </a:t>
            </a:r>
            <a:endParaRPr/>
          </a:p>
          <a:p>
            <a:pPr marL="457200" lvl="0" indent="-342900" algn="l" rtl="0">
              <a:spcBef>
                <a:spcPts val="0"/>
              </a:spcBef>
              <a:spcAft>
                <a:spcPts val="0"/>
              </a:spcAft>
              <a:buSzPts val="1800"/>
              <a:buChar char="●"/>
            </a:pPr>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tx1"/>
                </a:solidFill>
                <a:latin typeface="Times New Roman"/>
                <a:ea typeface="Times New Roman"/>
                <a:cs typeface="Times New Roman"/>
                <a:sym typeface="Times New Roman"/>
              </a:rPr>
              <a:t>1.3 Literature Review</a:t>
            </a:r>
            <a:endParaRPr b="1">
              <a:solidFill>
                <a:schemeClr val="tx1"/>
              </a:solidFill>
              <a:latin typeface="Times New Roman"/>
              <a:ea typeface="Times New Roman"/>
              <a:cs typeface="Times New Roman"/>
              <a:sym typeface="Times New Roman"/>
            </a:endParaRPr>
          </a:p>
        </p:txBody>
      </p:sp>
      <p:sp>
        <p:nvSpPr>
          <p:cNvPr id="89" name="Google Shape;89;p18"/>
          <p:cNvSpPr txBox="1">
            <a:spLocks noGrp="1"/>
          </p:cNvSpPr>
          <p:nvPr>
            <p:ph type="body" idx="1"/>
          </p:nvPr>
        </p:nvSpPr>
        <p:spPr>
          <a:xfrm>
            <a:off x="312516" y="1113726"/>
            <a:ext cx="8520600" cy="3666618"/>
          </a:xfrm>
          <a:prstGeom prst="rect">
            <a:avLst/>
          </a:prstGeom>
        </p:spPr>
        <p:txBody>
          <a:bodyPr spcFirstLastPara="1" wrap="square" lIns="91425" tIns="91425" rIns="91425" bIns="91425" anchor="t" anchorCtr="0">
            <a:noAutofit/>
          </a:bodyPr>
          <a:lstStyle/>
          <a:p>
            <a:pPr lvl="0">
              <a:buNone/>
            </a:pPr>
            <a:r>
              <a:rPr lang="en-US" sz="1200" dirty="0" smtClean="0"/>
              <a:t>We </a:t>
            </a:r>
            <a:r>
              <a:rPr lang="en-US" sz="1200" dirty="0" err="1" smtClean="0"/>
              <a:t>refered</a:t>
            </a:r>
            <a:r>
              <a:rPr lang="en-US" sz="1200" dirty="0" smtClean="0"/>
              <a:t> various books and papers to understand various concepts related to Artificial Intelligence , Image Processing , </a:t>
            </a:r>
          </a:p>
          <a:p>
            <a:pPr lvl="0">
              <a:buNone/>
            </a:pPr>
            <a:r>
              <a:rPr lang="en-US" sz="1200" dirty="0" smtClean="0"/>
              <a:t>Signal Processing , Machine Learning etc</a:t>
            </a:r>
          </a:p>
          <a:p>
            <a:pPr lvl="0"/>
            <a:endParaRPr lang="en-US" sz="1200" dirty="0" smtClean="0"/>
          </a:p>
          <a:p>
            <a:pPr lvl="0">
              <a:buNone/>
            </a:pPr>
            <a:r>
              <a:rPr lang="en-US" sz="1200" dirty="0" smtClean="0"/>
              <a:t>Some of the books are :</a:t>
            </a:r>
          </a:p>
          <a:p>
            <a:pPr lvl="0">
              <a:buNone/>
            </a:pPr>
            <a:r>
              <a:rPr lang="en-US" sz="1200" dirty="0" smtClean="0"/>
              <a:t>1) Artificial Intelligence A Modern Approach , Stuart J. Russell and Peter </a:t>
            </a:r>
            <a:r>
              <a:rPr lang="en-US" sz="1200" dirty="0" err="1" smtClean="0"/>
              <a:t>Norvig</a:t>
            </a:r>
            <a:endParaRPr lang="en-US" sz="1200" dirty="0" smtClean="0"/>
          </a:p>
          <a:p>
            <a:pPr lvl="0">
              <a:buNone/>
            </a:pPr>
            <a:r>
              <a:rPr lang="en-US" sz="1200" dirty="0" smtClean="0"/>
              <a:t>2) Artificial Intelligence and Intelligent Systems , </a:t>
            </a:r>
            <a:r>
              <a:rPr lang="en-US" sz="1200" dirty="0" err="1" smtClean="0"/>
              <a:t>N.P.Padhy</a:t>
            </a:r>
            <a:endParaRPr lang="en-US" sz="1200" dirty="0" smtClean="0"/>
          </a:p>
          <a:p>
            <a:pPr lvl="0">
              <a:buNone/>
            </a:pPr>
            <a:r>
              <a:rPr lang="en-US" sz="1200" dirty="0" smtClean="0"/>
              <a:t>3) Artificial Intelligence , Elaine Rich and Kevin Knight</a:t>
            </a:r>
          </a:p>
          <a:p>
            <a:pPr lvl="0">
              <a:buNone/>
            </a:pPr>
            <a:r>
              <a:rPr lang="en-US" sz="1200" dirty="0" smtClean="0"/>
              <a:t>4) Introduction to soft computing , </a:t>
            </a:r>
            <a:r>
              <a:rPr lang="en-US" sz="1200" dirty="0" err="1" smtClean="0"/>
              <a:t>Samir</a:t>
            </a:r>
            <a:r>
              <a:rPr lang="en-US" sz="1200" dirty="0" smtClean="0"/>
              <a:t> Roy and </a:t>
            </a:r>
            <a:r>
              <a:rPr lang="en-US" sz="1200" dirty="0" err="1" smtClean="0"/>
              <a:t>Chakraborty</a:t>
            </a:r>
            <a:endParaRPr lang="en-US" sz="1200" dirty="0" smtClean="0"/>
          </a:p>
          <a:p>
            <a:pPr lvl="0">
              <a:buNone/>
            </a:pPr>
            <a:r>
              <a:rPr lang="en-US" sz="1200" dirty="0" smtClean="0"/>
              <a:t>5) Principles of Soft Computing , </a:t>
            </a:r>
            <a:r>
              <a:rPr lang="en-US" sz="1200" dirty="0" err="1" smtClean="0"/>
              <a:t>S.N.Sivanandam</a:t>
            </a:r>
            <a:r>
              <a:rPr lang="en-US" sz="1200" dirty="0" smtClean="0"/>
              <a:t>, </a:t>
            </a:r>
            <a:r>
              <a:rPr lang="en-US" sz="1200" dirty="0" err="1" smtClean="0"/>
              <a:t>S.N.Deepa</a:t>
            </a:r>
            <a:endParaRPr lang="en-US" sz="1200" dirty="0" smtClean="0"/>
          </a:p>
          <a:p>
            <a:pPr lvl="0">
              <a:buNone/>
            </a:pPr>
            <a:r>
              <a:rPr lang="en-US" sz="1200" dirty="0" smtClean="0"/>
              <a:t>6) Neural Networks, Fuzzy Logic and Genetic Algorithms , </a:t>
            </a:r>
            <a:r>
              <a:rPr lang="en-US" sz="1200" dirty="0" err="1" smtClean="0"/>
              <a:t>S.Rajasekaran</a:t>
            </a:r>
            <a:r>
              <a:rPr lang="en-US" sz="1200" dirty="0" smtClean="0"/>
              <a:t> and G.A. </a:t>
            </a:r>
            <a:r>
              <a:rPr lang="en-US" sz="1200" dirty="0" err="1" smtClean="0"/>
              <a:t>Pai</a:t>
            </a:r>
            <a:endParaRPr lang="en-US" sz="1200" dirty="0" smtClean="0"/>
          </a:p>
          <a:p>
            <a:pPr lvl="0">
              <a:buNone/>
            </a:pPr>
            <a:r>
              <a:rPr lang="en-US" sz="1200" dirty="0" smtClean="0"/>
              <a:t>7) Fuzzy Set Theory and its Applications , Zimmermann</a:t>
            </a:r>
          </a:p>
          <a:p>
            <a:pPr lvl="0">
              <a:buNone/>
            </a:pPr>
            <a:r>
              <a:rPr lang="en-US" sz="1200" dirty="0" smtClean="0"/>
              <a:t>8) Digital Image Processing by </a:t>
            </a:r>
            <a:r>
              <a:rPr lang="en-US" sz="1200" dirty="0" err="1" smtClean="0"/>
              <a:t>Rafel</a:t>
            </a:r>
            <a:r>
              <a:rPr lang="en-US" sz="1200" dirty="0" smtClean="0"/>
              <a:t> C. Gonzalez and Richard E. Woods</a:t>
            </a:r>
          </a:p>
          <a:p>
            <a:pPr lvl="0">
              <a:buNone/>
            </a:pPr>
            <a:r>
              <a:rPr lang="en-US" sz="1200" dirty="0" smtClean="0"/>
              <a:t>9) Digital Image Processing by S. Sridhar</a:t>
            </a:r>
          </a:p>
          <a:p>
            <a:pPr lvl="0">
              <a:buNone/>
            </a:pPr>
            <a:r>
              <a:rPr lang="en-US" sz="1200" dirty="0" smtClean="0"/>
              <a:t>10) Digital Signal Processing John G. </a:t>
            </a:r>
            <a:r>
              <a:rPr lang="en-US" sz="1200" dirty="0" err="1" smtClean="0"/>
              <a:t>Proakis</a:t>
            </a:r>
            <a:r>
              <a:rPr lang="en-US" sz="1200" dirty="0" smtClean="0"/>
              <a:t>, </a:t>
            </a:r>
            <a:r>
              <a:rPr lang="en-US" sz="1200" dirty="0" err="1" smtClean="0"/>
              <a:t>Dimitris</a:t>
            </a:r>
            <a:r>
              <a:rPr lang="en-US" sz="1200" dirty="0" smtClean="0"/>
              <a:t> and </a:t>
            </a:r>
            <a:r>
              <a:rPr lang="en-US" sz="1200" dirty="0" err="1" smtClean="0"/>
              <a:t>G.Manolakis</a:t>
            </a:r>
            <a:endParaRPr lang="en-US" sz="1200" dirty="0" smtClean="0"/>
          </a:p>
          <a:p>
            <a:pPr lvl="0">
              <a:buNone/>
            </a:pPr>
            <a:r>
              <a:rPr lang="en-US" sz="1200" dirty="0" smtClean="0"/>
              <a:t>11) Digital Signal Processing , A. </a:t>
            </a:r>
            <a:r>
              <a:rPr lang="en-US" sz="1200" dirty="0" err="1" smtClean="0"/>
              <a:t>Anand</a:t>
            </a:r>
            <a:r>
              <a:rPr lang="en-US" sz="1200" dirty="0" smtClean="0"/>
              <a:t> Kumar</a:t>
            </a:r>
          </a:p>
          <a:p>
            <a:pPr lvl="0">
              <a:buNone/>
            </a:pPr>
            <a:r>
              <a:rPr lang="en-US" sz="1200" dirty="0" smtClean="0"/>
              <a:t>12) Management Information Systems , Kelly Rainer, Brad Prince                                                               </a:t>
            </a:r>
          </a:p>
          <a:p>
            <a:pPr lvl="0">
              <a:buNone/>
            </a:pPr>
            <a:endParaRPr lang="en-US" sz="1200" dirty="0" smtClean="0"/>
          </a:p>
          <a:p>
            <a:pPr lvl="0">
              <a:buNone/>
            </a:pPr>
            <a:endParaRPr/>
          </a:p>
          <a:p>
            <a:pPr marL="457200" lvl="0" indent="-342900" algn="l" rtl="0">
              <a:spcBef>
                <a:spcPts val="0"/>
              </a:spcBef>
              <a:spcAft>
                <a:spcPts val="0"/>
              </a:spcAft>
              <a:buSzPts val="1800"/>
              <a:buChar char="●"/>
            </a:pPr>
            <a:endParaRPr/>
          </a:p>
        </p:txBody>
      </p:sp>
    </p:spTree>
  </p:cSld>
  <p:clrMapOvr>
    <a:masterClrMapping/>
  </p:clrMapOvr>
  <p:transition spd="slow">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1.5 Scope</a:t>
            </a:r>
            <a:endParaRPr b="1">
              <a:latin typeface="Times New Roman"/>
              <a:ea typeface="Times New Roman"/>
              <a:cs typeface="Times New Roman"/>
              <a:sym typeface="Times New Roman"/>
            </a:endParaRPr>
          </a:p>
        </p:txBody>
      </p:sp>
      <p:sp>
        <p:nvSpPr>
          <p:cNvPr id="101" name="Google Shape;101;p20"/>
          <p:cNvSpPr txBox="1">
            <a:spLocks noGrp="1"/>
          </p:cNvSpPr>
          <p:nvPr>
            <p:ph type="body" idx="1"/>
          </p:nvPr>
        </p:nvSpPr>
        <p:spPr>
          <a:xfrm>
            <a:off x="311700" y="1171600"/>
            <a:ext cx="7811764" cy="2393471"/>
          </a:xfrm>
          <a:prstGeom prst="rect">
            <a:avLst/>
          </a:prstGeom>
        </p:spPr>
        <p:txBody>
          <a:bodyPr spcFirstLastPara="1" wrap="square" lIns="91425" tIns="91425" rIns="91425" bIns="91425" anchor="t" anchorCtr="0">
            <a:noAutofit/>
          </a:bodyPr>
          <a:lstStyle/>
          <a:p>
            <a:r>
              <a:rPr lang="en-IN" sz="1400" kern="150">
                <a:effectLst/>
                <a:latin typeface="Times New Roman" panose="02020603050405020304" pitchFamily="18" charset="0"/>
                <a:ea typeface="Noto Sans CJK SC Regular" panose="020B0500000000000000" pitchFamily="34" charset="-128"/>
                <a:cs typeface="Times New Roman" panose="02020603050405020304" pitchFamily="18" charset="0"/>
              </a:rPr>
              <a:t>The performance requirements of the application have continuously increased the computing power of implementation platforms, especially when they are executed under real time constraints.</a:t>
            </a:r>
            <a:endParaRPr lang="en-US" sz="1400" kern="150">
              <a:effectLst/>
              <a:latin typeface="Times New Roman" panose="02020603050405020304" pitchFamily="18" charset="0"/>
              <a:ea typeface="Noto Sans CJK SC Regular" panose="020B0500000000000000" pitchFamily="34" charset="-128"/>
              <a:cs typeface="Times New Roman" panose="02020603050405020304" pitchFamily="18" charset="0"/>
            </a:endParaRPr>
          </a:p>
          <a:p>
            <a:r>
              <a:rPr lang="en-IN" sz="1400" kern="150">
                <a:effectLst/>
                <a:latin typeface="Times New Roman" panose="02020603050405020304" pitchFamily="18" charset="0"/>
                <a:ea typeface="Noto Sans CJK SC Regular" panose="020B0500000000000000" pitchFamily="34" charset="-128"/>
                <a:cs typeface="Times New Roman" panose="02020603050405020304" pitchFamily="18" charset="0"/>
              </a:rPr>
              <a:t>The real time applications may consist of different standards,or different algorithms used at different stages of the processing chain. </a:t>
            </a:r>
            <a:endParaRPr lang="en-US" sz="1400" kern="150">
              <a:effectLst/>
              <a:latin typeface="Times New Roman" panose="02020603050405020304" pitchFamily="18" charset="0"/>
              <a:ea typeface="Noto Sans CJK SC Regular" panose="020B0500000000000000" pitchFamily="34" charset="-128"/>
              <a:cs typeface="Times New Roman" panose="02020603050405020304" pitchFamily="18" charset="0"/>
            </a:endParaRPr>
          </a:p>
          <a:p>
            <a:r>
              <a:rPr lang="en-IN" sz="1400" kern="150">
                <a:effectLst/>
                <a:latin typeface="Times New Roman" panose="02020603050405020304" pitchFamily="18" charset="0"/>
                <a:ea typeface="Noto Sans CJK SC Regular" panose="020B0500000000000000" pitchFamily="34" charset="-128"/>
                <a:cs typeface="Times New Roman" panose="02020603050405020304" pitchFamily="18" charset="0"/>
              </a:rPr>
              <a:t>The computing paradigm using reconfigurable architectures promises an itermediate trade-off between flexibility and performance. </a:t>
            </a:r>
            <a:r>
              <a:rPr lang="en" sz="1400">
                <a:latin typeface="Times New Roman" panose="02020603050405020304" pitchFamily="18" charset="0"/>
                <a:cs typeface="Times New Roman" panose="02020603050405020304" pitchFamily="18" charset="0"/>
              </a:rPr>
              <a:t>    </a:t>
            </a:r>
            <a:r>
              <a:rPr lang="en"/>
              <a:t>             </a:t>
            </a:r>
            <a:endParaRPr/>
          </a:p>
          <a:p>
            <a:pPr marL="457200" lvl="0" indent="-342900" algn="l" rtl="0">
              <a:spcBef>
                <a:spcPts val="0"/>
              </a:spcBef>
              <a:spcAft>
                <a:spcPts val="0"/>
              </a:spcAft>
              <a:buSzPts val="1800"/>
              <a:buChar char="●"/>
            </a:pPr>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1.6 Technology stack</a:t>
            </a:r>
            <a:endParaRPr b="1">
              <a:latin typeface="Times New Roman"/>
              <a:ea typeface="Times New Roman"/>
              <a:cs typeface="Times New Roman"/>
              <a:sym typeface="Times New Roman"/>
            </a:endParaRPr>
          </a:p>
        </p:txBody>
      </p:sp>
      <p:sp>
        <p:nvSpPr>
          <p:cNvPr id="107" name="Google Shape;107;p21"/>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IN" sz="1400">
                <a:latin typeface="Times New Roman" panose="02020603050405020304" pitchFamily="18" charset="0"/>
                <a:cs typeface="Times New Roman" panose="02020603050405020304" pitchFamily="18" charset="0"/>
              </a:rPr>
              <a:t>Python</a:t>
            </a:r>
          </a:p>
          <a:p>
            <a:pPr marL="114300" indent="0">
              <a:buNone/>
            </a:pPr>
            <a:r>
              <a:rPr lang="en-IN" sz="1400">
                <a:effectLst/>
                <a:latin typeface="Times New Roman" panose="02020603050405020304" pitchFamily="18" charset="0"/>
                <a:ea typeface="Noto Sans CJK SC Regular" panose="020B0500000000000000" pitchFamily="34" charset="-128"/>
                <a:cs typeface="Times New Roman" panose="02020603050405020304" pitchFamily="18" charset="0"/>
              </a:rPr>
              <a:t>Python is an interpreted, high-level, general-purpose programming language.</a:t>
            </a:r>
            <a:r>
              <a:rPr lang="en-IN" sz="1400" kern="150">
                <a:effectLst/>
                <a:latin typeface="Times New Roman" panose="02020603050405020304" pitchFamily="18" charset="0"/>
                <a:ea typeface="Noto Sans CJK SC Regular" panose="020B0500000000000000" pitchFamily="34" charset="-128"/>
                <a:cs typeface="Times New Roman" panose="02020603050405020304" pitchFamily="18" charset="0"/>
              </a:rPr>
              <a:t>Its language constructs and object-oriented approach aim to help programmers write clear, logical code for small and large-scale projects</a:t>
            </a:r>
            <a:r>
              <a:rPr lang="en-IN" sz="1800" kern="150">
                <a:effectLst/>
                <a:latin typeface="Liberation Serif"/>
                <a:ea typeface="Noto Sans CJK SC Regular" panose="020B0500000000000000" pitchFamily="34" charset="-128"/>
                <a:cs typeface="FreeSans"/>
              </a:rPr>
              <a:t>.</a:t>
            </a:r>
            <a:r>
              <a:rPr lang="en"/>
              <a:t>                            </a:t>
            </a:r>
            <a:endParaRPr/>
          </a:p>
          <a:p>
            <a:r>
              <a:rPr lang="en-IN" sz="1400" kern="150">
                <a:latin typeface="Times New Roman" panose="02020603050405020304" pitchFamily="18" charset="0"/>
                <a:ea typeface="Noto Sans CJK SC Regular" panose="020B0500000000000000" pitchFamily="34" charset="-128"/>
                <a:cs typeface="Times New Roman" panose="02020603050405020304" pitchFamily="18" charset="0"/>
              </a:rPr>
              <a:t>Open CV</a:t>
            </a:r>
            <a:endParaRPr lang="en-US" sz="1400" kern="150">
              <a:effectLst/>
              <a:latin typeface="Times New Roman" panose="02020603050405020304" pitchFamily="18" charset="0"/>
              <a:ea typeface="Noto Sans CJK SC Regular" panose="020B0500000000000000" pitchFamily="34" charset="-128"/>
              <a:cs typeface="Times New Roman" panose="02020603050405020304" pitchFamily="18" charset="0"/>
            </a:endParaRPr>
          </a:p>
          <a:p>
            <a:pPr marL="114300" indent="0">
              <a:buNone/>
            </a:pPr>
            <a:r>
              <a:rPr lang="en-IN" sz="1400">
                <a:effectLst/>
                <a:latin typeface="Times New Roman" panose="02020603050405020304" pitchFamily="18" charset="0"/>
                <a:ea typeface="Noto Sans CJK SC Regular" panose="020B0500000000000000" pitchFamily="34" charset="-128"/>
                <a:cs typeface="Times New Roman" panose="02020603050405020304" pitchFamily="18" charset="0"/>
              </a:rPr>
              <a:t>OpenCV (Open source computer vision) is a library of programming functions mainly aimed at real time computer vision.</a:t>
            </a:r>
            <a:r>
              <a:rPr lang="en-IN" sz="1400" kern="150">
                <a:effectLst/>
                <a:latin typeface="Times New Roman" panose="02020603050405020304" pitchFamily="18" charset="0"/>
                <a:ea typeface="Noto Sans CJK SC Regular" panose="020B0500000000000000" pitchFamily="34" charset="-128"/>
                <a:cs typeface="Times New Roman" panose="02020603050405020304" pitchFamily="18" charset="0"/>
              </a:rPr>
              <a:t>The library is cross-platform and free for use under the open source BSD license</a:t>
            </a:r>
            <a:r>
              <a:rPr lang="en-IN" sz="1800" kern="150">
                <a:effectLst/>
                <a:latin typeface="Liberation Serif"/>
                <a:ea typeface="Noto Sans CJK SC Regular" panose="020B0500000000000000" pitchFamily="34" charset="-128"/>
                <a:cs typeface="FreeSans"/>
              </a:rPr>
              <a:t>.</a:t>
            </a:r>
            <a:endParaRPr lang="en-US" sz="1800" kern="150">
              <a:effectLst/>
              <a:latin typeface="Liberation Serif"/>
              <a:ea typeface="Noto Sans CJK SC Regular" panose="020B0500000000000000" pitchFamily="34" charset="-128"/>
              <a:cs typeface="FreeSans"/>
            </a:endParaRPr>
          </a:p>
          <a:p>
            <a:pPr marL="114300" lvl="0" indent="0" algn="l" rtl="0">
              <a:spcBef>
                <a:spcPts val="0"/>
              </a:spcBef>
              <a:spcAft>
                <a:spcPts val="0"/>
              </a:spcAft>
              <a:buSzPts val="1800"/>
              <a:buNone/>
            </a:pPr>
            <a:endParaRPr lang="en-IN"/>
          </a:p>
          <a:p>
            <a:pPr marL="114300" lvl="0" indent="0" algn="l" rtl="0">
              <a:spcBef>
                <a:spcPts val="0"/>
              </a:spcBef>
              <a:spcAft>
                <a:spcPts val="0"/>
              </a:spcAft>
              <a:buSzPts val="1800"/>
              <a:buNone/>
            </a:pPr>
            <a:r>
              <a:rPr lang="en"/>
              <a:t>                        </a:t>
            </a:r>
            <a:endParaRPr/>
          </a:p>
          <a:p>
            <a:pPr marL="457200" lvl="0" indent="-342900" algn="l" rtl="0">
              <a:spcBef>
                <a:spcPts val="0"/>
              </a:spcBef>
              <a:spcAft>
                <a:spcPts val="0"/>
              </a:spcAft>
              <a:buSzPts val="1800"/>
              <a:buChar char="●"/>
            </a:pP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1.7 Benefits for environment &amp; Society</a:t>
            </a:r>
            <a:endParaRPr b="1">
              <a:latin typeface="Times New Roman"/>
              <a:ea typeface="Times New Roman"/>
              <a:cs typeface="Times New Roman"/>
              <a:sym typeface="Times New Roman"/>
            </a:endParaRPr>
          </a:p>
        </p:txBody>
      </p:sp>
      <p:sp>
        <p:nvSpPr>
          <p:cNvPr id="113" name="Google Shape;113;p22"/>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r>
              <a:rPr lang="en-IN" sz="1400" kern="150">
                <a:effectLst/>
                <a:latin typeface="Times New Roman" panose="02020603050405020304" pitchFamily="18" charset="0"/>
                <a:ea typeface="Noto Sans CJK SC Regular" panose="020B0500000000000000" pitchFamily="34" charset="-128"/>
                <a:cs typeface="Times New Roman" panose="02020603050405020304" pitchFamily="18" charset="0"/>
              </a:rPr>
              <a:t>Reduced Carbon Footprint</a:t>
            </a:r>
            <a:endParaRPr lang="en-US" sz="1400" kern="150">
              <a:effectLst/>
              <a:latin typeface="Times New Roman" panose="02020603050405020304" pitchFamily="18" charset="0"/>
              <a:ea typeface="Noto Sans CJK SC Regular" panose="020B0500000000000000" pitchFamily="34" charset="-128"/>
              <a:cs typeface="Times New Roman" panose="02020603050405020304" pitchFamily="18" charset="0"/>
            </a:endParaRPr>
          </a:p>
          <a:p>
            <a:r>
              <a:rPr lang="en-IN" sz="1400" kern="150">
                <a:effectLst/>
                <a:latin typeface="Times New Roman" panose="02020603050405020304" pitchFamily="18" charset="0"/>
                <a:ea typeface="Noto Sans CJK SC Regular" panose="020B0500000000000000" pitchFamily="34" charset="-128"/>
                <a:cs typeface="Times New Roman" panose="02020603050405020304" pitchFamily="18" charset="0"/>
              </a:rPr>
              <a:t>Access to Documents from Everywhere</a:t>
            </a:r>
            <a:endParaRPr lang="en-US" sz="1400" kern="150">
              <a:effectLst/>
              <a:latin typeface="Times New Roman" panose="02020603050405020304" pitchFamily="18" charset="0"/>
              <a:ea typeface="Noto Sans CJK SC Regular" panose="020B0500000000000000" pitchFamily="34" charset="-128"/>
              <a:cs typeface="Times New Roman" panose="02020603050405020304" pitchFamily="18" charset="0"/>
            </a:endParaRPr>
          </a:p>
          <a:p>
            <a:r>
              <a:rPr lang="en-IN" sz="1400" kern="150">
                <a:effectLst/>
                <a:latin typeface="Times New Roman" panose="02020603050405020304" pitchFamily="18" charset="0"/>
                <a:ea typeface="Noto Sans CJK SC Regular" panose="020B0500000000000000" pitchFamily="34" charset="-128"/>
                <a:cs typeface="Times New Roman" panose="02020603050405020304" pitchFamily="18" charset="0"/>
              </a:rPr>
              <a:t>Keeps Things Simple</a:t>
            </a:r>
          </a:p>
          <a:p>
            <a:r>
              <a:rPr lang="en-IN" sz="1400" kern="150">
                <a:effectLst/>
                <a:latin typeface="Times New Roman" panose="02020603050405020304" pitchFamily="18" charset="0"/>
                <a:ea typeface="Noto Sans CJK SC Regular" panose="020B0500000000000000" pitchFamily="34" charset="-128"/>
                <a:cs typeface="Times New Roman" panose="02020603050405020304" pitchFamily="18" charset="0"/>
              </a:rPr>
              <a:t>Reduced Costs</a:t>
            </a:r>
          </a:p>
          <a:p>
            <a:r>
              <a:rPr lang="en-IN" sz="1400" kern="150">
                <a:effectLst/>
                <a:latin typeface="Times New Roman" panose="02020603050405020304" pitchFamily="18" charset="0"/>
                <a:ea typeface="Noto Sans CJK SC Regular" panose="020B0500000000000000" pitchFamily="34" charset="-128"/>
                <a:cs typeface="Times New Roman" panose="02020603050405020304" pitchFamily="18" charset="0"/>
              </a:rPr>
              <a:t>Increased output and productivity</a:t>
            </a:r>
            <a:endParaRPr lang="en-US" sz="1400" kern="150">
              <a:effectLst/>
              <a:latin typeface="Times New Roman" panose="02020603050405020304" pitchFamily="18" charset="0"/>
              <a:ea typeface="Noto Sans CJK SC Regular" panose="020B0500000000000000" pitchFamily="34" charset="-128"/>
              <a:cs typeface="Times New Roman" panose="02020603050405020304" pitchFamily="18" charset="0"/>
            </a:endParaRPr>
          </a:p>
          <a:p>
            <a:r>
              <a:rPr lang="en-IN" sz="1400" kern="150">
                <a:effectLst/>
                <a:latin typeface="Times New Roman" panose="02020603050405020304" pitchFamily="18" charset="0"/>
                <a:ea typeface="Noto Sans CJK SC Regular" panose="020B0500000000000000" pitchFamily="34" charset="-128"/>
                <a:cs typeface="Times New Roman" panose="02020603050405020304" pitchFamily="18" charset="0"/>
              </a:rPr>
              <a:t>Increased quality</a:t>
            </a:r>
            <a:endParaRPr lang="en-US" sz="1400" kern="150">
              <a:effectLst/>
              <a:latin typeface="Times New Roman" panose="02020603050405020304" pitchFamily="18" charset="0"/>
              <a:ea typeface="Noto Sans CJK SC Regular" panose="020B0500000000000000" pitchFamily="34" charset="-128"/>
              <a:cs typeface="Times New Roman" panose="02020603050405020304" pitchFamily="18" charset="0"/>
            </a:endParaRPr>
          </a:p>
          <a:p>
            <a:r>
              <a:rPr lang="en-IN" sz="1400">
                <a:effectLst/>
                <a:latin typeface="Times New Roman" panose="02020603050405020304" pitchFamily="18" charset="0"/>
                <a:ea typeface="Noto Sans CJK SC Regular" panose="020B0500000000000000" pitchFamily="34" charset="-128"/>
                <a:cs typeface="Times New Roman" panose="02020603050405020304" pitchFamily="18" charset="0"/>
              </a:rPr>
              <a:t>Reliability</a:t>
            </a:r>
            <a:endParaRPr sz="140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TotalTime>
  <Words>735</Words>
  <Application>Microsoft Office PowerPoint</Application>
  <PresentationFormat>On-screen Show (16:9)</PresentationFormat>
  <Paragraphs>109</Paragraphs>
  <Slides>34</Slides>
  <Notes>34</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Paperback</vt:lpstr>
      <vt:lpstr>Computer Engineering Department A.P. Shah Institute of Technology G.B.Road,Kasarvadavli, Thane(W), Mumbai-400615 UNIVERSITY OF MUMBAI Academic Year 2019-2020</vt:lpstr>
      <vt:lpstr>                                                    A Project Report on Artificial Teaching Assistant Submitted in partial fulfillment of the degree of Bachelor of Engineering(Sem-7) in Computer Engineering By Nirish Samant(16102008) Akshay Sumbhe(16102062) Tarakeshwarnath Sahani(16102033)  Under the Guidance of Prof.Sachin Takmare     </vt:lpstr>
      <vt:lpstr>1.Project Conception and Initiation</vt:lpstr>
      <vt:lpstr>1.1 Abstract</vt:lpstr>
      <vt:lpstr>1.2 Objectives</vt:lpstr>
      <vt:lpstr>1.3 Literature Review</vt:lpstr>
      <vt:lpstr>1.5 Scope</vt:lpstr>
      <vt:lpstr>1.6 Technology stack</vt:lpstr>
      <vt:lpstr>1.7 Benefits for environment &amp; Society</vt:lpstr>
      <vt:lpstr>2. Project Design</vt:lpstr>
      <vt:lpstr>Use Case Diagramn</vt:lpstr>
      <vt:lpstr>Digital Negative / Inversion</vt:lpstr>
      <vt:lpstr>Thresholding</vt:lpstr>
      <vt:lpstr>Intensity Level Slicing without Background</vt:lpstr>
      <vt:lpstr>Intensity Level Slicing with Background</vt:lpstr>
      <vt:lpstr>Bit Plane Slicing</vt:lpstr>
      <vt:lpstr>Image Text Colouration</vt:lpstr>
      <vt:lpstr>Histogram Equalization</vt:lpstr>
      <vt:lpstr>Histogram Equalization</vt:lpstr>
      <vt:lpstr>Histogram Equalization</vt:lpstr>
      <vt:lpstr>Image Smoothing</vt:lpstr>
      <vt:lpstr>Image Sharpening</vt:lpstr>
      <vt:lpstr>Image Sharpening</vt:lpstr>
      <vt:lpstr>Image Sharpening</vt:lpstr>
      <vt:lpstr>Median Filter</vt:lpstr>
      <vt:lpstr>Median Filter</vt:lpstr>
      <vt:lpstr>Median Filter</vt:lpstr>
      <vt:lpstr>Edge Detection</vt:lpstr>
      <vt:lpstr>Edge Detection</vt:lpstr>
      <vt:lpstr>Edge Detection</vt:lpstr>
      <vt:lpstr>2.7 References</vt:lpstr>
      <vt:lpstr>3.Planning for next semester</vt:lpstr>
      <vt:lpstr>Planning</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Engineering Department A.P. Shah Institute of Technology G.B.Road,Kasarvadavli, Thane(W), Mumbai-400615 UNIVERSITY OF MUMBAI Academic Year 2019-2020</dc:title>
  <cp:lastModifiedBy>Nirish</cp:lastModifiedBy>
  <cp:revision>35</cp:revision>
  <dcterms:modified xsi:type="dcterms:W3CDTF">2019-11-06T08:25:32Z</dcterms:modified>
</cp:coreProperties>
</file>